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12"/>
  </p:notesMasterIdLst>
  <p:sldIdLst>
    <p:sldId id="256" r:id="rId2"/>
    <p:sldId id="257" r:id="rId3"/>
    <p:sldId id="258" r:id="rId4"/>
    <p:sldId id="262" r:id="rId5"/>
    <p:sldId id="263" r:id="rId6"/>
    <p:sldId id="260" r:id="rId7"/>
    <p:sldId id="261" r:id="rId8"/>
    <p:sldId id="264"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76" autoAdjust="0"/>
    <p:restoredTop sz="94719"/>
  </p:normalViewPr>
  <p:slideViewPr>
    <p:cSldViewPr snapToGrid="0">
      <p:cViewPr varScale="1">
        <p:scale>
          <a:sx n="147" d="100"/>
          <a:sy n="147" d="100"/>
        </p:scale>
        <p:origin x="224"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256061-E696-4E98-86A0-D3CB1E91A91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AE"/>
        </a:p>
      </dgm:t>
    </dgm:pt>
    <dgm:pt modelId="{A84451E1-8141-4CC9-A07D-A059F3685CA8}">
      <dgm:prSet phldrT="[Text]"/>
      <dgm:spPr/>
      <dgm:t>
        <a:bodyPr/>
        <a:lstStyle/>
        <a:p>
          <a:r>
            <a:rPr lang="en-US" dirty="0"/>
            <a:t>Outlier Detection</a:t>
          </a:r>
          <a:endParaRPr lang="en-AE" dirty="0"/>
        </a:p>
      </dgm:t>
    </dgm:pt>
    <dgm:pt modelId="{1E1CF930-3734-468A-B4BA-7816782F463C}" type="parTrans" cxnId="{4EBFD773-A24E-4BC6-91FD-491ACB938A24}">
      <dgm:prSet/>
      <dgm:spPr/>
      <dgm:t>
        <a:bodyPr/>
        <a:lstStyle/>
        <a:p>
          <a:endParaRPr lang="en-AE"/>
        </a:p>
      </dgm:t>
    </dgm:pt>
    <dgm:pt modelId="{0F12D7D4-0544-4977-9FC9-B50332CBBD9F}" type="sibTrans" cxnId="{4EBFD773-A24E-4BC6-91FD-491ACB938A24}">
      <dgm:prSet/>
      <dgm:spPr/>
      <dgm:t>
        <a:bodyPr/>
        <a:lstStyle/>
        <a:p>
          <a:endParaRPr lang="en-AE"/>
        </a:p>
      </dgm:t>
    </dgm:pt>
    <dgm:pt modelId="{61F1A07E-4E92-47D0-9C08-75EF659CC86E}">
      <dgm:prSet phldrT="[Text]"/>
      <dgm:spPr/>
      <dgm:t>
        <a:bodyPr anchor="ctr"/>
        <a:lstStyle/>
        <a:p>
          <a:r>
            <a:rPr lang="en-US" dirty="0"/>
            <a:t>z-score was used to determine outliers.</a:t>
          </a:r>
          <a:endParaRPr lang="en-AE" dirty="0"/>
        </a:p>
      </dgm:t>
    </dgm:pt>
    <dgm:pt modelId="{E74FC38B-F866-460C-AC14-46111D2BC112}" type="parTrans" cxnId="{4A5E8CDB-36DA-4E7C-859A-B270AF294820}">
      <dgm:prSet/>
      <dgm:spPr/>
      <dgm:t>
        <a:bodyPr/>
        <a:lstStyle/>
        <a:p>
          <a:endParaRPr lang="en-AE"/>
        </a:p>
      </dgm:t>
    </dgm:pt>
    <dgm:pt modelId="{E773C0B0-5C6C-4686-B9BD-87751C30B4DB}" type="sibTrans" cxnId="{4A5E8CDB-36DA-4E7C-859A-B270AF294820}">
      <dgm:prSet/>
      <dgm:spPr/>
      <dgm:t>
        <a:bodyPr/>
        <a:lstStyle/>
        <a:p>
          <a:endParaRPr lang="en-AE"/>
        </a:p>
      </dgm:t>
    </dgm:pt>
    <dgm:pt modelId="{7E08EEAA-BA7D-46FF-BF37-B8204D54B21E}">
      <dgm:prSet phldrT="[Text]"/>
      <dgm:spPr/>
      <dgm:t>
        <a:bodyPr anchor="ctr"/>
        <a:lstStyle/>
        <a:p>
          <a:r>
            <a:rPr lang="en-US" dirty="0"/>
            <a:t>A value below-3 and above +3 is considered an outlier.</a:t>
          </a:r>
          <a:endParaRPr lang="en-AE" dirty="0"/>
        </a:p>
      </dgm:t>
    </dgm:pt>
    <dgm:pt modelId="{08B16A64-0571-426A-86F2-9794421EF440}" type="parTrans" cxnId="{F8948C0C-DFF0-4FD7-A884-025757F35254}">
      <dgm:prSet/>
      <dgm:spPr/>
      <dgm:t>
        <a:bodyPr/>
        <a:lstStyle/>
        <a:p>
          <a:endParaRPr lang="en-AE"/>
        </a:p>
      </dgm:t>
    </dgm:pt>
    <dgm:pt modelId="{8F0F7B19-57A0-49D0-BD8C-E7F9FA51367A}" type="sibTrans" cxnId="{F8948C0C-DFF0-4FD7-A884-025757F35254}">
      <dgm:prSet/>
      <dgm:spPr/>
      <dgm:t>
        <a:bodyPr/>
        <a:lstStyle/>
        <a:p>
          <a:endParaRPr lang="en-AE"/>
        </a:p>
      </dgm:t>
    </dgm:pt>
    <dgm:pt modelId="{BE46812A-1B99-408F-8660-F90B2A7A349E}">
      <dgm:prSet phldrT="[Text]"/>
      <dgm:spPr/>
      <dgm:t>
        <a:bodyPr/>
        <a:lstStyle/>
        <a:p>
          <a:r>
            <a:rPr lang="en-US" dirty="0"/>
            <a:t>Pearson’s correlation coefficient</a:t>
          </a:r>
          <a:endParaRPr lang="en-AE" dirty="0"/>
        </a:p>
      </dgm:t>
    </dgm:pt>
    <dgm:pt modelId="{372C0670-B528-454B-B5A8-E9847682DC8E}" type="parTrans" cxnId="{8B0DB2B6-E7F8-4B91-B46F-595669F12F8F}">
      <dgm:prSet/>
      <dgm:spPr/>
      <dgm:t>
        <a:bodyPr/>
        <a:lstStyle/>
        <a:p>
          <a:endParaRPr lang="en-AE"/>
        </a:p>
      </dgm:t>
    </dgm:pt>
    <dgm:pt modelId="{E05F769F-E8C0-4BF0-AB0D-D593051BCA7A}" type="sibTrans" cxnId="{8B0DB2B6-E7F8-4B91-B46F-595669F12F8F}">
      <dgm:prSet/>
      <dgm:spPr/>
      <dgm:t>
        <a:bodyPr/>
        <a:lstStyle/>
        <a:p>
          <a:endParaRPr lang="en-AE"/>
        </a:p>
      </dgm:t>
    </dgm:pt>
    <dgm:pt modelId="{12808DA1-D949-4E8B-A5C0-2AA6539D3355}">
      <dgm:prSet phldrT="[Text]"/>
      <dgm:spPr/>
      <dgm:t>
        <a:bodyPr/>
        <a:lstStyle/>
        <a:p>
          <a:r>
            <a:rPr lang="en-US" dirty="0"/>
            <a:t>Used to measure the linear correlation between two variables.</a:t>
          </a:r>
          <a:endParaRPr lang="en-AE" dirty="0"/>
        </a:p>
      </dgm:t>
    </dgm:pt>
    <dgm:pt modelId="{ED51584E-2686-4FDC-BBFB-F136B03F3369}" type="parTrans" cxnId="{EDCC74E1-2361-442D-AF7E-9F345BCE7AF6}">
      <dgm:prSet/>
      <dgm:spPr/>
      <dgm:t>
        <a:bodyPr/>
        <a:lstStyle/>
        <a:p>
          <a:endParaRPr lang="en-AE"/>
        </a:p>
      </dgm:t>
    </dgm:pt>
    <dgm:pt modelId="{490E4A24-4F85-46E4-8794-513510619E1B}" type="sibTrans" cxnId="{EDCC74E1-2361-442D-AF7E-9F345BCE7AF6}">
      <dgm:prSet/>
      <dgm:spPr/>
      <dgm:t>
        <a:bodyPr/>
        <a:lstStyle/>
        <a:p>
          <a:endParaRPr lang="en-AE"/>
        </a:p>
      </dgm:t>
    </dgm:pt>
    <dgm:pt modelId="{90006CBC-2D6D-4BE5-9995-BB9E3A052E4A}">
      <dgm:prSet phldrT="[Text]"/>
      <dgm:spPr/>
      <dgm:t>
        <a:bodyPr anchor="ctr"/>
        <a:lstStyle/>
        <a:p>
          <a:r>
            <a:rPr lang="en-US" dirty="0"/>
            <a:t>We removed the found outliers.</a:t>
          </a:r>
          <a:endParaRPr lang="en-AE" dirty="0"/>
        </a:p>
      </dgm:t>
    </dgm:pt>
    <dgm:pt modelId="{897BB484-0BA3-4D55-843D-58D7EDA3C537}" type="parTrans" cxnId="{699F7FD8-0FC1-48E2-94EA-A2EBBE4AC9A6}">
      <dgm:prSet/>
      <dgm:spPr/>
      <dgm:t>
        <a:bodyPr/>
        <a:lstStyle/>
        <a:p>
          <a:endParaRPr lang="en-AE"/>
        </a:p>
      </dgm:t>
    </dgm:pt>
    <dgm:pt modelId="{7993427F-FDD7-48F2-8D25-0A953CEFB9DF}" type="sibTrans" cxnId="{699F7FD8-0FC1-48E2-94EA-A2EBBE4AC9A6}">
      <dgm:prSet/>
      <dgm:spPr/>
      <dgm:t>
        <a:bodyPr/>
        <a:lstStyle/>
        <a:p>
          <a:endParaRPr lang="en-AE"/>
        </a:p>
      </dgm:t>
    </dgm:pt>
    <dgm:pt modelId="{7847731B-6BDB-44B0-88F1-06126C3F41C8}">
      <dgm:prSet phldrT="[Text]"/>
      <dgm:spPr/>
      <dgm:t>
        <a:bodyPr/>
        <a:lstStyle/>
        <a:p>
          <a:r>
            <a:rPr lang="en-US" dirty="0"/>
            <a:t>Ranges from -1 to +1.</a:t>
          </a:r>
          <a:endParaRPr lang="en-AE" dirty="0"/>
        </a:p>
      </dgm:t>
    </dgm:pt>
    <dgm:pt modelId="{D34D25ED-73B1-4288-AC20-43CFD27E584A}" type="parTrans" cxnId="{B4EBE800-DB28-4E05-B401-96FB13BB63E6}">
      <dgm:prSet/>
      <dgm:spPr/>
      <dgm:t>
        <a:bodyPr/>
        <a:lstStyle/>
        <a:p>
          <a:endParaRPr lang="en-AE"/>
        </a:p>
      </dgm:t>
    </dgm:pt>
    <dgm:pt modelId="{7F6C0367-BA63-4AA0-92F1-56D1CD1496C3}" type="sibTrans" cxnId="{B4EBE800-DB28-4E05-B401-96FB13BB63E6}">
      <dgm:prSet/>
      <dgm:spPr/>
      <dgm:t>
        <a:bodyPr/>
        <a:lstStyle/>
        <a:p>
          <a:endParaRPr lang="en-AE"/>
        </a:p>
      </dgm:t>
    </dgm:pt>
    <dgm:pt modelId="{CFBB9C59-C672-468D-B53B-5233084A81D0}">
      <dgm:prSet phldrT="[Text]"/>
      <dgm:spPr/>
      <dgm:t>
        <a:bodyPr/>
        <a:lstStyle/>
        <a:p>
          <a:r>
            <a:rPr lang="en-US" dirty="0"/>
            <a:t>Feature Extraction</a:t>
          </a:r>
          <a:endParaRPr lang="en-AE" dirty="0"/>
        </a:p>
      </dgm:t>
    </dgm:pt>
    <dgm:pt modelId="{BE764442-D122-4744-8FBC-3A198C57EB3D}" type="parTrans" cxnId="{1DB90757-37BD-4610-8EC4-E979063A3987}">
      <dgm:prSet/>
      <dgm:spPr/>
      <dgm:t>
        <a:bodyPr/>
        <a:lstStyle/>
        <a:p>
          <a:endParaRPr lang="en-AE"/>
        </a:p>
      </dgm:t>
    </dgm:pt>
    <dgm:pt modelId="{E1EECB3F-540C-4704-B66D-CAEC04FB235D}" type="sibTrans" cxnId="{1DB90757-37BD-4610-8EC4-E979063A3987}">
      <dgm:prSet/>
      <dgm:spPr/>
      <dgm:t>
        <a:bodyPr/>
        <a:lstStyle/>
        <a:p>
          <a:endParaRPr lang="en-AE"/>
        </a:p>
      </dgm:t>
    </dgm:pt>
    <dgm:pt modelId="{913FCE03-2435-47EA-81C6-F95CB0271BEF}">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7620" tIns="7620" rIns="7620" bIns="7620" numCol="1" spcCol="1270" anchor="ctr" anchorCtr="0"/>
        <a:lstStyle/>
        <a:p>
          <a:pPr marL="114300" lvl="1" indent="-114300" algn="l" defTabSz="533400">
            <a:lnSpc>
              <a:spcPct val="90000"/>
            </a:lnSpc>
            <a:spcBef>
              <a:spcPct val="0"/>
            </a:spcBef>
            <a:spcAft>
              <a:spcPct val="15000"/>
            </a:spcAft>
            <a:buChar char="•"/>
          </a:pPr>
          <a:r>
            <a:rPr lang="en-US" sz="1200" kern="1200" dirty="0">
              <a:solidFill>
                <a:prstClr val="black">
                  <a:hueOff val="0"/>
                  <a:satOff val="0"/>
                  <a:lumOff val="0"/>
                  <a:alphaOff val="0"/>
                </a:prstClr>
              </a:solidFill>
              <a:latin typeface="Trebuchet MS" panose="020B0603020202020204"/>
              <a:ea typeface="+mn-ea"/>
              <a:cs typeface="+mn-cs"/>
            </a:rPr>
            <a:t>The correlation matrix reveals multicollinearity among certain features.</a:t>
          </a:r>
          <a:endParaRPr lang="en-AE" sz="1200" kern="1200" dirty="0">
            <a:solidFill>
              <a:prstClr val="black">
                <a:hueOff val="0"/>
                <a:satOff val="0"/>
                <a:lumOff val="0"/>
                <a:alphaOff val="0"/>
              </a:prstClr>
            </a:solidFill>
            <a:latin typeface="Trebuchet MS" panose="020B0603020202020204"/>
            <a:ea typeface="+mn-ea"/>
            <a:cs typeface="+mn-cs"/>
          </a:endParaRPr>
        </a:p>
      </dgm:t>
    </dgm:pt>
    <dgm:pt modelId="{7DA4D322-78C7-42CA-B4D8-BF87589CFCEF}" type="parTrans" cxnId="{0F52274F-D003-46F3-ABF0-62120D3D11AC}">
      <dgm:prSet/>
      <dgm:spPr/>
      <dgm:t>
        <a:bodyPr/>
        <a:lstStyle/>
        <a:p>
          <a:endParaRPr lang="en-AE"/>
        </a:p>
      </dgm:t>
    </dgm:pt>
    <dgm:pt modelId="{54B18A0B-68F9-4FDD-9ED1-8BDF8AAE28FF}" type="sibTrans" cxnId="{0F52274F-D003-46F3-ABF0-62120D3D11AC}">
      <dgm:prSet/>
      <dgm:spPr/>
      <dgm:t>
        <a:bodyPr/>
        <a:lstStyle/>
        <a:p>
          <a:endParaRPr lang="en-AE"/>
        </a:p>
      </dgm:t>
    </dgm:pt>
    <dgm:pt modelId="{BA34649E-1456-4316-9795-B32514F2D7CB}">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7620" tIns="7620" rIns="7620" bIns="7620" numCol="1" spcCol="1270" anchor="ctr" anchorCtr="0"/>
        <a:lstStyle/>
        <a:p>
          <a:pPr marL="114300" lvl="1" indent="-114300" algn="l" defTabSz="533400">
            <a:lnSpc>
              <a:spcPct val="90000"/>
            </a:lnSpc>
            <a:spcBef>
              <a:spcPct val="0"/>
            </a:spcBef>
            <a:spcAft>
              <a:spcPct val="15000"/>
            </a:spcAft>
            <a:buChar char="•"/>
          </a:pPr>
          <a:endParaRPr lang="en-AE" sz="1200" kern="1200" dirty="0">
            <a:solidFill>
              <a:prstClr val="black">
                <a:hueOff val="0"/>
                <a:satOff val="0"/>
                <a:lumOff val="0"/>
                <a:alphaOff val="0"/>
              </a:prstClr>
            </a:solidFill>
            <a:latin typeface="Trebuchet MS" panose="020B0603020202020204"/>
            <a:ea typeface="+mn-ea"/>
            <a:cs typeface="+mn-cs"/>
          </a:endParaRPr>
        </a:p>
      </dgm:t>
    </dgm:pt>
    <dgm:pt modelId="{1A25BC41-BB7B-42CB-8355-7F257C3133D5}" type="parTrans" cxnId="{DCD05120-842A-457C-AA1F-5C7D85DC40DD}">
      <dgm:prSet/>
      <dgm:spPr/>
      <dgm:t>
        <a:bodyPr/>
        <a:lstStyle/>
        <a:p>
          <a:endParaRPr lang="en-AE"/>
        </a:p>
      </dgm:t>
    </dgm:pt>
    <dgm:pt modelId="{15CEBBC9-2A79-4A46-9485-A6BEE967158F}" type="sibTrans" cxnId="{DCD05120-842A-457C-AA1F-5C7D85DC40DD}">
      <dgm:prSet/>
      <dgm:spPr/>
      <dgm:t>
        <a:bodyPr/>
        <a:lstStyle/>
        <a:p>
          <a:endParaRPr lang="en-AE"/>
        </a:p>
      </dgm:t>
    </dgm:pt>
    <dgm:pt modelId="{B04340E1-868F-434E-ACEF-82A0E70F5B73}">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7620" tIns="7620" rIns="7620" bIns="7620" numCol="1" spcCol="1270" anchor="ctr" anchorCtr="0"/>
        <a:lstStyle/>
        <a:p>
          <a:pPr marL="114300" lvl="1" indent="-114300" algn="l" defTabSz="533400">
            <a:lnSpc>
              <a:spcPct val="90000"/>
            </a:lnSpc>
            <a:spcBef>
              <a:spcPct val="0"/>
            </a:spcBef>
            <a:spcAft>
              <a:spcPct val="15000"/>
            </a:spcAft>
            <a:buChar char="•"/>
          </a:pPr>
          <a:r>
            <a:rPr lang="en-US" sz="1200" kern="1200" dirty="0">
              <a:solidFill>
                <a:prstClr val="black">
                  <a:hueOff val="0"/>
                  <a:satOff val="0"/>
                  <a:lumOff val="0"/>
                  <a:alphaOff val="0"/>
                </a:prstClr>
              </a:solidFill>
              <a:latin typeface="Trebuchet MS" panose="020B0603020202020204"/>
              <a:ea typeface="+mn-ea"/>
              <a:cs typeface="+mn-cs"/>
            </a:rPr>
            <a:t>By removing these correlated features, we reduced redundancy in the dataset.</a:t>
          </a:r>
          <a:endParaRPr lang="en-AE" sz="1200" kern="1200" dirty="0">
            <a:solidFill>
              <a:prstClr val="black">
                <a:hueOff val="0"/>
                <a:satOff val="0"/>
                <a:lumOff val="0"/>
                <a:alphaOff val="0"/>
              </a:prstClr>
            </a:solidFill>
            <a:latin typeface="Trebuchet MS" panose="020B0603020202020204"/>
            <a:ea typeface="+mn-ea"/>
            <a:cs typeface="+mn-cs"/>
          </a:endParaRPr>
        </a:p>
      </dgm:t>
    </dgm:pt>
    <dgm:pt modelId="{F148ACCB-44C4-4E8E-B5A0-F29DB3917C28}" type="parTrans" cxnId="{7256DF85-CDA9-40A0-81E0-5BA5B7963162}">
      <dgm:prSet/>
      <dgm:spPr/>
      <dgm:t>
        <a:bodyPr/>
        <a:lstStyle/>
        <a:p>
          <a:endParaRPr lang="en-AE"/>
        </a:p>
      </dgm:t>
    </dgm:pt>
    <dgm:pt modelId="{AD84016B-1920-4824-940C-D5905A906AB1}" type="sibTrans" cxnId="{7256DF85-CDA9-40A0-81E0-5BA5B7963162}">
      <dgm:prSet/>
      <dgm:spPr/>
      <dgm:t>
        <a:bodyPr/>
        <a:lstStyle/>
        <a:p>
          <a:endParaRPr lang="en-AE"/>
        </a:p>
      </dgm:t>
    </dgm:pt>
    <dgm:pt modelId="{1F99DDDF-688F-C244-B5C7-B7A366B5FFF7}">
      <dgm:prSet phldrT="[Text]"/>
      <dgm:spPr/>
      <dgm:t>
        <a:bodyPr/>
        <a:lstStyle/>
        <a:p>
          <a:r>
            <a:rPr lang="en-US" dirty="0"/>
            <a:t>We used features with absolute correlation coefficient greater than 0.1 for further analysis.</a:t>
          </a:r>
          <a:endParaRPr lang="en-AE" dirty="0"/>
        </a:p>
      </dgm:t>
    </dgm:pt>
    <dgm:pt modelId="{C93221EF-F42C-0A46-AED5-A8CDA2890613}" type="parTrans" cxnId="{31F47A98-6E44-BF49-9719-5AE41C1E8102}">
      <dgm:prSet/>
      <dgm:spPr/>
      <dgm:t>
        <a:bodyPr/>
        <a:lstStyle/>
        <a:p>
          <a:endParaRPr lang="en-GB"/>
        </a:p>
      </dgm:t>
    </dgm:pt>
    <dgm:pt modelId="{1006D534-BEA8-804E-8738-7D160E00E51F}" type="sibTrans" cxnId="{31F47A98-6E44-BF49-9719-5AE41C1E8102}">
      <dgm:prSet/>
      <dgm:spPr/>
      <dgm:t>
        <a:bodyPr/>
        <a:lstStyle/>
        <a:p>
          <a:endParaRPr lang="en-GB"/>
        </a:p>
      </dgm:t>
    </dgm:pt>
    <dgm:pt modelId="{33232D3D-2463-494B-840F-77801C5BBD5D}" type="pres">
      <dgm:prSet presAssocID="{0B256061-E696-4E98-86A0-D3CB1E91A91A}" presName="Name0" presStyleCnt="0">
        <dgm:presLayoutVars>
          <dgm:dir/>
          <dgm:animLvl val="lvl"/>
          <dgm:resizeHandles/>
        </dgm:presLayoutVars>
      </dgm:prSet>
      <dgm:spPr/>
    </dgm:pt>
    <dgm:pt modelId="{E3D05E75-C223-4FEA-98EE-6A282458918F}" type="pres">
      <dgm:prSet presAssocID="{A84451E1-8141-4CC9-A07D-A059F3685CA8}" presName="linNode" presStyleCnt="0"/>
      <dgm:spPr/>
    </dgm:pt>
    <dgm:pt modelId="{A2AE659E-62A0-4278-95DC-0CC925CE6A66}" type="pres">
      <dgm:prSet presAssocID="{A84451E1-8141-4CC9-A07D-A059F3685CA8}" presName="parentShp" presStyleLbl="node1" presStyleIdx="0" presStyleCnt="3" custLinFactNeighborX="-469" custLinFactNeighborY="-118">
        <dgm:presLayoutVars>
          <dgm:bulletEnabled val="1"/>
        </dgm:presLayoutVars>
      </dgm:prSet>
      <dgm:spPr/>
    </dgm:pt>
    <dgm:pt modelId="{BA09FAE1-E01B-4841-A970-DB538C8A04C3}" type="pres">
      <dgm:prSet presAssocID="{A84451E1-8141-4CC9-A07D-A059F3685CA8}" presName="childShp" presStyleLbl="bgAccFollowNode1" presStyleIdx="0" presStyleCnt="3">
        <dgm:presLayoutVars>
          <dgm:bulletEnabled val="1"/>
        </dgm:presLayoutVars>
      </dgm:prSet>
      <dgm:spPr/>
    </dgm:pt>
    <dgm:pt modelId="{A0CE0CBE-C2E2-4BF6-B0E4-A54D527A82F3}" type="pres">
      <dgm:prSet presAssocID="{0F12D7D4-0544-4977-9FC9-B50332CBBD9F}" presName="spacing" presStyleCnt="0"/>
      <dgm:spPr/>
    </dgm:pt>
    <dgm:pt modelId="{55070987-16EB-4AD1-BBB8-3668AA6099B8}" type="pres">
      <dgm:prSet presAssocID="{BE46812A-1B99-408F-8660-F90B2A7A349E}" presName="linNode" presStyleCnt="0"/>
      <dgm:spPr/>
    </dgm:pt>
    <dgm:pt modelId="{30DC688E-A2F8-49F1-94C3-657970B147F2}" type="pres">
      <dgm:prSet presAssocID="{BE46812A-1B99-408F-8660-F90B2A7A349E}" presName="parentShp" presStyleLbl="node1" presStyleIdx="1" presStyleCnt="3">
        <dgm:presLayoutVars>
          <dgm:bulletEnabled val="1"/>
        </dgm:presLayoutVars>
      </dgm:prSet>
      <dgm:spPr/>
    </dgm:pt>
    <dgm:pt modelId="{64E49CB8-1972-45FE-A531-EAB323920C47}" type="pres">
      <dgm:prSet presAssocID="{BE46812A-1B99-408F-8660-F90B2A7A349E}" presName="childShp" presStyleLbl="bgAccFollowNode1" presStyleIdx="1" presStyleCnt="3">
        <dgm:presLayoutVars>
          <dgm:bulletEnabled val="1"/>
        </dgm:presLayoutVars>
      </dgm:prSet>
      <dgm:spPr/>
    </dgm:pt>
    <dgm:pt modelId="{79D4CFB9-876A-47F6-91A8-DB51A1266265}" type="pres">
      <dgm:prSet presAssocID="{E05F769F-E8C0-4BF0-AB0D-D593051BCA7A}" presName="spacing" presStyleCnt="0"/>
      <dgm:spPr/>
    </dgm:pt>
    <dgm:pt modelId="{A6AC2375-B494-41D7-9E95-C48073A594D9}" type="pres">
      <dgm:prSet presAssocID="{CFBB9C59-C672-468D-B53B-5233084A81D0}" presName="linNode" presStyleCnt="0"/>
      <dgm:spPr/>
    </dgm:pt>
    <dgm:pt modelId="{2A930913-460A-456B-B4A3-7878AE7B2898}" type="pres">
      <dgm:prSet presAssocID="{CFBB9C59-C672-468D-B53B-5233084A81D0}" presName="parentShp" presStyleLbl="node1" presStyleIdx="2" presStyleCnt="3" custLinFactNeighborX="-1174">
        <dgm:presLayoutVars>
          <dgm:bulletEnabled val="1"/>
        </dgm:presLayoutVars>
      </dgm:prSet>
      <dgm:spPr/>
    </dgm:pt>
    <dgm:pt modelId="{C3330858-4192-4A91-A2C2-CDE73459F526}" type="pres">
      <dgm:prSet presAssocID="{CFBB9C59-C672-468D-B53B-5233084A81D0}" presName="childShp" presStyleLbl="bgAccFollowNode1" presStyleIdx="2" presStyleCnt="3" custScaleX="96626" custScaleY="113858">
        <dgm:presLayoutVars>
          <dgm:bulletEnabled val="1"/>
        </dgm:presLayoutVars>
      </dgm:prSet>
      <dgm:spPr>
        <a:xfrm>
          <a:off x="2328511" y="3226204"/>
          <a:ext cx="3287708" cy="1668780"/>
        </a:xfrm>
        <a:prstGeom prst="rightArrow">
          <a:avLst>
            <a:gd name="adj1" fmla="val 75000"/>
            <a:gd name="adj2" fmla="val 50000"/>
          </a:avLst>
        </a:prstGeom>
      </dgm:spPr>
    </dgm:pt>
  </dgm:ptLst>
  <dgm:cxnLst>
    <dgm:cxn modelId="{B4EBE800-DB28-4E05-B401-96FB13BB63E6}" srcId="{BE46812A-1B99-408F-8660-F90B2A7A349E}" destId="{7847731B-6BDB-44B0-88F1-06126C3F41C8}" srcOrd="1" destOrd="0" parTransId="{D34D25ED-73B1-4288-AC20-43CFD27E584A}" sibTransId="{7F6C0367-BA63-4AA0-92F1-56D1CD1496C3}"/>
    <dgm:cxn modelId="{F8948C0C-DFF0-4FD7-A884-025757F35254}" srcId="{A84451E1-8141-4CC9-A07D-A059F3685CA8}" destId="{7E08EEAA-BA7D-46FF-BF37-B8204D54B21E}" srcOrd="1" destOrd="0" parTransId="{08B16A64-0571-426A-86F2-9794421EF440}" sibTransId="{8F0F7B19-57A0-49D0-BD8C-E7F9FA51367A}"/>
    <dgm:cxn modelId="{DCD05120-842A-457C-AA1F-5C7D85DC40DD}" srcId="{CFBB9C59-C672-468D-B53B-5233084A81D0}" destId="{BA34649E-1456-4316-9795-B32514F2D7CB}" srcOrd="2" destOrd="0" parTransId="{1A25BC41-BB7B-42CB-8355-7F257C3133D5}" sibTransId="{15CEBBC9-2A79-4A46-9485-A6BEE967158F}"/>
    <dgm:cxn modelId="{F0A8AE40-2E42-4A72-B875-7F5145F89BFA}" type="presOf" srcId="{12808DA1-D949-4E8B-A5C0-2AA6539D3355}" destId="{64E49CB8-1972-45FE-A531-EAB323920C47}" srcOrd="0" destOrd="0" presId="urn:microsoft.com/office/officeart/2005/8/layout/vList6"/>
    <dgm:cxn modelId="{0F52274F-D003-46F3-ABF0-62120D3D11AC}" srcId="{CFBB9C59-C672-468D-B53B-5233084A81D0}" destId="{913FCE03-2435-47EA-81C6-F95CB0271BEF}" srcOrd="0" destOrd="0" parTransId="{7DA4D322-78C7-42CA-B4D8-BF87589CFCEF}" sibTransId="{54B18A0B-68F9-4FDD-9ED1-8BDF8AAE28FF}"/>
    <dgm:cxn modelId="{16662D50-2FF3-4FCE-AED5-F5BED9B66414}" type="presOf" srcId="{A84451E1-8141-4CC9-A07D-A059F3685CA8}" destId="{A2AE659E-62A0-4278-95DC-0CC925CE6A66}" srcOrd="0" destOrd="0" presId="urn:microsoft.com/office/officeart/2005/8/layout/vList6"/>
    <dgm:cxn modelId="{1DB90757-37BD-4610-8EC4-E979063A3987}" srcId="{0B256061-E696-4E98-86A0-D3CB1E91A91A}" destId="{CFBB9C59-C672-468D-B53B-5233084A81D0}" srcOrd="2" destOrd="0" parTransId="{BE764442-D122-4744-8FBC-3A198C57EB3D}" sibTransId="{E1EECB3F-540C-4704-B66D-CAEC04FB235D}"/>
    <dgm:cxn modelId="{130AD763-CA92-4ED8-9CC8-E11BDE2B0DAA}" type="presOf" srcId="{0B256061-E696-4E98-86A0-D3CB1E91A91A}" destId="{33232D3D-2463-494B-840F-77801C5BBD5D}" srcOrd="0" destOrd="0" presId="urn:microsoft.com/office/officeart/2005/8/layout/vList6"/>
    <dgm:cxn modelId="{4EBFD773-A24E-4BC6-91FD-491ACB938A24}" srcId="{0B256061-E696-4E98-86A0-D3CB1E91A91A}" destId="{A84451E1-8141-4CC9-A07D-A059F3685CA8}" srcOrd="0" destOrd="0" parTransId="{1E1CF930-3734-468A-B4BA-7816782F463C}" sibTransId="{0F12D7D4-0544-4977-9FC9-B50332CBBD9F}"/>
    <dgm:cxn modelId="{7256DF85-CDA9-40A0-81E0-5BA5B7963162}" srcId="{CFBB9C59-C672-468D-B53B-5233084A81D0}" destId="{B04340E1-868F-434E-ACEF-82A0E70F5B73}" srcOrd="1" destOrd="0" parTransId="{F148ACCB-44C4-4E8E-B5A0-F29DB3917C28}" sibTransId="{AD84016B-1920-4824-940C-D5905A906AB1}"/>
    <dgm:cxn modelId="{31F47A98-6E44-BF49-9719-5AE41C1E8102}" srcId="{BE46812A-1B99-408F-8660-F90B2A7A349E}" destId="{1F99DDDF-688F-C244-B5C7-B7A366B5FFF7}" srcOrd="2" destOrd="0" parTransId="{C93221EF-F42C-0A46-AED5-A8CDA2890613}" sibTransId="{1006D534-BEA8-804E-8738-7D160E00E51F}"/>
    <dgm:cxn modelId="{3721EEA7-E55E-3643-BA98-B50931E57DEE}" type="presOf" srcId="{1F99DDDF-688F-C244-B5C7-B7A366B5FFF7}" destId="{64E49CB8-1972-45FE-A531-EAB323920C47}" srcOrd="0" destOrd="2" presId="urn:microsoft.com/office/officeart/2005/8/layout/vList6"/>
    <dgm:cxn modelId="{52197DAF-A0E2-4D3E-967A-926397EAF9E6}" type="presOf" srcId="{B04340E1-868F-434E-ACEF-82A0E70F5B73}" destId="{C3330858-4192-4A91-A2C2-CDE73459F526}" srcOrd="0" destOrd="1" presId="urn:microsoft.com/office/officeart/2005/8/layout/vList6"/>
    <dgm:cxn modelId="{8B0DB2B6-E7F8-4B91-B46F-595669F12F8F}" srcId="{0B256061-E696-4E98-86A0-D3CB1E91A91A}" destId="{BE46812A-1B99-408F-8660-F90B2A7A349E}" srcOrd="1" destOrd="0" parTransId="{372C0670-B528-454B-B5A8-E9847682DC8E}" sibTransId="{E05F769F-E8C0-4BF0-AB0D-D593051BCA7A}"/>
    <dgm:cxn modelId="{0FD926BE-7724-422E-B90F-4319F84E54EF}" type="presOf" srcId="{90006CBC-2D6D-4BE5-9995-BB9E3A052E4A}" destId="{BA09FAE1-E01B-4841-A970-DB538C8A04C3}" srcOrd="0" destOrd="2" presId="urn:microsoft.com/office/officeart/2005/8/layout/vList6"/>
    <dgm:cxn modelId="{EBF012BF-C713-43E6-9F77-9AF1B362429C}" type="presOf" srcId="{BE46812A-1B99-408F-8660-F90B2A7A349E}" destId="{30DC688E-A2F8-49F1-94C3-657970B147F2}" srcOrd="0" destOrd="0" presId="urn:microsoft.com/office/officeart/2005/8/layout/vList6"/>
    <dgm:cxn modelId="{895B26C0-D258-4ABF-A8C6-6E71909C5A1F}" type="presOf" srcId="{913FCE03-2435-47EA-81C6-F95CB0271BEF}" destId="{C3330858-4192-4A91-A2C2-CDE73459F526}" srcOrd="0" destOrd="0" presId="urn:microsoft.com/office/officeart/2005/8/layout/vList6"/>
    <dgm:cxn modelId="{B44B36C6-878A-4335-A838-38E989FC45DB}" type="presOf" srcId="{7847731B-6BDB-44B0-88F1-06126C3F41C8}" destId="{64E49CB8-1972-45FE-A531-EAB323920C47}" srcOrd="0" destOrd="1" presId="urn:microsoft.com/office/officeart/2005/8/layout/vList6"/>
    <dgm:cxn modelId="{1659D8C7-4046-430B-8D52-1FDD7987A2D5}" type="presOf" srcId="{61F1A07E-4E92-47D0-9C08-75EF659CC86E}" destId="{BA09FAE1-E01B-4841-A970-DB538C8A04C3}" srcOrd="0" destOrd="0" presId="urn:microsoft.com/office/officeart/2005/8/layout/vList6"/>
    <dgm:cxn modelId="{6D1550D6-CCAA-48E3-BD4E-6DDF4A5242F6}" type="presOf" srcId="{CFBB9C59-C672-468D-B53B-5233084A81D0}" destId="{2A930913-460A-456B-B4A3-7878AE7B2898}" srcOrd="0" destOrd="0" presId="urn:microsoft.com/office/officeart/2005/8/layout/vList6"/>
    <dgm:cxn modelId="{699F7FD8-0FC1-48E2-94EA-A2EBBE4AC9A6}" srcId="{A84451E1-8141-4CC9-A07D-A059F3685CA8}" destId="{90006CBC-2D6D-4BE5-9995-BB9E3A052E4A}" srcOrd="2" destOrd="0" parTransId="{897BB484-0BA3-4D55-843D-58D7EDA3C537}" sibTransId="{7993427F-FDD7-48F2-8D25-0A953CEFB9DF}"/>
    <dgm:cxn modelId="{4A5E8CDB-36DA-4E7C-859A-B270AF294820}" srcId="{A84451E1-8141-4CC9-A07D-A059F3685CA8}" destId="{61F1A07E-4E92-47D0-9C08-75EF659CC86E}" srcOrd="0" destOrd="0" parTransId="{E74FC38B-F866-460C-AC14-46111D2BC112}" sibTransId="{E773C0B0-5C6C-4686-B9BD-87751C30B4DB}"/>
    <dgm:cxn modelId="{88E600DC-0AEA-48C6-BC5B-0501C37693D7}" type="presOf" srcId="{BA34649E-1456-4316-9795-B32514F2D7CB}" destId="{C3330858-4192-4A91-A2C2-CDE73459F526}" srcOrd="0" destOrd="2" presId="urn:microsoft.com/office/officeart/2005/8/layout/vList6"/>
    <dgm:cxn modelId="{EDCC74E1-2361-442D-AF7E-9F345BCE7AF6}" srcId="{BE46812A-1B99-408F-8660-F90B2A7A349E}" destId="{12808DA1-D949-4E8B-A5C0-2AA6539D3355}" srcOrd="0" destOrd="0" parTransId="{ED51584E-2686-4FDC-BBFB-F136B03F3369}" sibTransId="{490E4A24-4F85-46E4-8794-513510619E1B}"/>
    <dgm:cxn modelId="{F5D26FF6-6E63-49DA-AB03-3C8ACE4CDB4A}" type="presOf" srcId="{7E08EEAA-BA7D-46FF-BF37-B8204D54B21E}" destId="{BA09FAE1-E01B-4841-A970-DB538C8A04C3}" srcOrd="0" destOrd="1" presId="urn:microsoft.com/office/officeart/2005/8/layout/vList6"/>
    <dgm:cxn modelId="{7A57F60F-54DE-468A-BFBD-A6E9606D0305}" type="presParOf" srcId="{33232D3D-2463-494B-840F-77801C5BBD5D}" destId="{E3D05E75-C223-4FEA-98EE-6A282458918F}" srcOrd="0" destOrd="0" presId="urn:microsoft.com/office/officeart/2005/8/layout/vList6"/>
    <dgm:cxn modelId="{F967A9B2-7FCD-411C-9C30-756D4EC5307D}" type="presParOf" srcId="{E3D05E75-C223-4FEA-98EE-6A282458918F}" destId="{A2AE659E-62A0-4278-95DC-0CC925CE6A66}" srcOrd="0" destOrd="0" presId="urn:microsoft.com/office/officeart/2005/8/layout/vList6"/>
    <dgm:cxn modelId="{CB6EC853-3EE2-4788-A6A2-13122CB88C52}" type="presParOf" srcId="{E3D05E75-C223-4FEA-98EE-6A282458918F}" destId="{BA09FAE1-E01B-4841-A970-DB538C8A04C3}" srcOrd="1" destOrd="0" presId="urn:microsoft.com/office/officeart/2005/8/layout/vList6"/>
    <dgm:cxn modelId="{B0C1FA35-37FB-48C0-A3B1-EF871FBBEA69}" type="presParOf" srcId="{33232D3D-2463-494B-840F-77801C5BBD5D}" destId="{A0CE0CBE-C2E2-4BF6-B0E4-A54D527A82F3}" srcOrd="1" destOrd="0" presId="urn:microsoft.com/office/officeart/2005/8/layout/vList6"/>
    <dgm:cxn modelId="{C240F98D-AA47-4DEB-9D22-EDA68281D64E}" type="presParOf" srcId="{33232D3D-2463-494B-840F-77801C5BBD5D}" destId="{55070987-16EB-4AD1-BBB8-3668AA6099B8}" srcOrd="2" destOrd="0" presId="urn:microsoft.com/office/officeart/2005/8/layout/vList6"/>
    <dgm:cxn modelId="{75759C7D-214A-46B6-B024-6A48C4D5F07E}" type="presParOf" srcId="{55070987-16EB-4AD1-BBB8-3668AA6099B8}" destId="{30DC688E-A2F8-49F1-94C3-657970B147F2}" srcOrd="0" destOrd="0" presId="urn:microsoft.com/office/officeart/2005/8/layout/vList6"/>
    <dgm:cxn modelId="{AA70493F-32CF-4BE2-9407-3FB454419DDA}" type="presParOf" srcId="{55070987-16EB-4AD1-BBB8-3668AA6099B8}" destId="{64E49CB8-1972-45FE-A531-EAB323920C47}" srcOrd="1" destOrd="0" presId="urn:microsoft.com/office/officeart/2005/8/layout/vList6"/>
    <dgm:cxn modelId="{77854689-35CF-444E-89BC-9B1E45AA445C}" type="presParOf" srcId="{33232D3D-2463-494B-840F-77801C5BBD5D}" destId="{79D4CFB9-876A-47F6-91A8-DB51A1266265}" srcOrd="3" destOrd="0" presId="urn:microsoft.com/office/officeart/2005/8/layout/vList6"/>
    <dgm:cxn modelId="{CE3408DA-730C-4321-A6C3-844D49CE21DB}" type="presParOf" srcId="{33232D3D-2463-494B-840F-77801C5BBD5D}" destId="{A6AC2375-B494-41D7-9E95-C48073A594D9}" srcOrd="4" destOrd="0" presId="urn:microsoft.com/office/officeart/2005/8/layout/vList6"/>
    <dgm:cxn modelId="{50553C04-5F4A-4748-B068-08876A05C586}" type="presParOf" srcId="{A6AC2375-B494-41D7-9E95-C48073A594D9}" destId="{2A930913-460A-456B-B4A3-7878AE7B2898}" srcOrd="0" destOrd="0" presId="urn:microsoft.com/office/officeart/2005/8/layout/vList6"/>
    <dgm:cxn modelId="{3944E211-F053-40B8-A278-DA2C10C53BE0}" type="presParOf" srcId="{A6AC2375-B494-41D7-9E95-C48073A594D9}" destId="{C3330858-4192-4A91-A2C2-CDE73459F526}"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256061-E696-4E98-86A0-D3CB1E91A91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AE"/>
        </a:p>
      </dgm:t>
    </dgm:pt>
    <dgm:pt modelId="{A84451E1-8141-4CC9-A07D-A059F3685CA8}">
      <dgm:prSet phldrT="[Text]" custT="1"/>
      <dgm:spPr/>
      <dgm:t>
        <a:bodyPr/>
        <a:lstStyle/>
        <a:p>
          <a:pPr>
            <a:lnSpc>
              <a:spcPct val="100000"/>
            </a:lnSpc>
            <a:spcBef>
              <a:spcPts val="0"/>
            </a:spcBef>
            <a:spcAft>
              <a:spcPts val="600"/>
            </a:spcAft>
          </a:pPr>
          <a:r>
            <a:rPr lang="en-US" sz="1600" dirty="0">
              <a:solidFill>
                <a:schemeClr val="bg1"/>
              </a:solidFill>
            </a:rPr>
            <a:t>Clustering</a:t>
          </a:r>
          <a:endParaRPr lang="en-AE" sz="1600" dirty="0">
            <a:solidFill>
              <a:schemeClr val="bg1"/>
            </a:solidFill>
          </a:endParaRPr>
        </a:p>
      </dgm:t>
    </dgm:pt>
    <dgm:pt modelId="{1E1CF930-3734-468A-B4BA-7816782F463C}" type="parTrans" cxnId="{4EBFD773-A24E-4BC6-91FD-491ACB938A24}">
      <dgm:prSet/>
      <dgm:spPr/>
      <dgm:t>
        <a:bodyPr/>
        <a:lstStyle/>
        <a:p>
          <a:pPr>
            <a:lnSpc>
              <a:spcPct val="100000"/>
            </a:lnSpc>
            <a:spcBef>
              <a:spcPts val="0"/>
            </a:spcBef>
            <a:spcAft>
              <a:spcPts val="600"/>
            </a:spcAft>
          </a:pPr>
          <a:endParaRPr lang="en-AE" sz="1600">
            <a:solidFill>
              <a:schemeClr val="tx1"/>
            </a:solidFill>
          </a:endParaRPr>
        </a:p>
      </dgm:t>
    </dgm:pt>
    <dgm:pt modelId="{0F12D7D4-0544-4977-9FC9-B50332CBBD9F}" type="sibTrans" cxnId="{4EBFD773-A24E-4BC6-91FD-491ACB938A24}">
      <dgm:prSet/>
      <dgm:spPr/>
      <dgm:t>
        <a:bodyPr/>
        <a:lstStyle/>
        <a:p>
          <a:pPr>
            <a:lnSpc>
              <a:spcPct val="100000"/>
            </a:lnSpc>
            <a:spcBef>
              <a:spcPts val="0"/>
            </a:spcBef>
            <a:spcAft>
              <a:spcPts val="600"/>
            </a:spcAft>
          </a:pPr>
          <a:endParaRPr lang="en-AE" sz="1600">
            <a:solidFill>
              <a:schemeClr val="tx1"/>
            </a:solidFill>
          </a:endParaRPr>
        </a:p>
      </dgm:t>
    </dgm:pt>
    <dgm:pt modelId="{BE46812A-1B99-408F-8660-F90B2A7A349E}">
      <dgm:prSet phldrT="[Text]" custT="1"/>
      <dgm:spPr/>
      <dgm:t>
        <a:bodyPr/>
        <a:lstStyle/>
        <a:p>
          <a:pPr>
            <a:lnSpc>
              <a:spcPct val="100000"/>
            </a:lnSpc>
            <a:spcBef>
              <a:spcPts val="0"/>
            </a:spcBef>
            <a:spcAft>
              <a:spcPts val="600"/>
            </a:spcAft>
          </a:pPr>
          <a:r>
            <a:rPr lang="en-US" sz="1600" dirty="0">
              <a:solidFill>
                <a:schemeClr val="bg1"/>
              </a:solidFill>
            </a:rPr>
            <a:t>Regression</a:t>
          </a:r>
        </a:p>
      </dgm:t>
    </dgm:pt>
    <dgm:pt modelId="{372C0670-B528-454B-B5A8-E9847682DC8E}" type="parTrans" cxnId="{8B0DB2B6-E7F8-4B91-B46F-595669F12F8F}">
      <dgm:prSet/>
      <dgm:spPr/>
      <dgm:t>
        <a:bodyPr/>
        <a:lstStyle/>
        <a:p>
          <a:pPr>
            <a:lnSpc>
              <a:spcPct val="100000"/>
            </a:lnSpc>
            <a:spcBef>
              <a:spcPts val="0"/>
            </a:spcBef>
            <a:spcAft>
              <a:spcPts val="600"/>
            </a:spcAft>
          </a:pPr>
          <a:endParaRPr lang="en-AE" sz="1600">
            <a:solidFill>
              <a:schemeClr val="tx1"/>
            </a:solidFill>
          </a:endParaRPr>
        </a:p>
      </dgm:t>
    </dgm:pt>
    <dgm:pt modelId="{E05F769F-E8C0-4BF0-AB0D-D593051BCA7A}" type="sibTrans" cxnId="{8B0DB2B6-E7F8-4B91-B46F-595669F12F8F}">
      <dgm:prSet/>
      <dgm:spPr/>
      <dgm:t>
        <a:bodyPr/>
        <a:lstStyle/>
        <a:p>
          <a:pPr>
            <a:lnSpc>
              <a:spcPct val="100000"/>
            </a:lnSpc>
            <a:spcBef>
              <a:spcPts val="0"/>
            </a:spcBef>
            <a:spcAft>
              <a:spcPts val="600"/>
            </a:spcAft>
          </a:pPr>
          <a:endParaRPr lang="en-AE" sz="1600">
            <a:solidFill>
              <a:schemeClr val="tx1"/>
            </a:solidFill>
          </a:endParaRPr>
        </a:p>
      </dgm:t>
    </dgm:pt>
    <dgm:pt modelId="{12808DA1-D949-4E8B-A5C0-2AA6539D3355}">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dgm:t>
    </dgm:pt>
    <dgm:pt modelId="{ED51584E-2686-4FDC-BBFB-F136B03F3369}" type="parTrans" cxnId="{EDCC74E1-2361-442D-AF7E-9F345BCE7AF6}">
      <dgm:prSet/>
      <dgm:spPr/>
      <dgm:t>
        <a:bodyPr/>
        <a:lstStyle/>
        <a:p>
          <a:pPr>
            <a:lnSpc>
              <a:spcPct val="100000"/>
            </a:lnSpc>
            <a:spcBef>
              <a:spcPts val="0"/>
            </a:spcBef>
            <a:spcAft>
              <a:spcPts val="600"/>
            </a:spcAft>
          </a:pPr>
          <a:endParaRPr lang="en-AE" sz="1600">
            <a:solidFill>
              <a:schemeClr val="tx1"/>
            </a:solidFill>
          </a:endParaRPr>
        </a:p>
      </dgm:t>
    </dgm:pt>
    <dgm:pt modelId="{490E4A24-4F85-46E4-8794-513510619E1B}" type="sibTrans" cxnId="{EDCC74E1-2361-442D-AF7E-9F345BCE7AF6}">
      <dgm:prSet/>
      <dgm:spPr/>
      <dgm:t>
        <a:bodyPr/>
        <a:lstStyle/>
        <a:p>
          <a:pPr>
            <a:lnSpc>
              <a:spcPct val="100000"/>
            </a:lnSpc>
            <a:spcBef>
              <a:spcPts val="0"/>
            </a:spcBef>
            <a:spcAft>
              <a:spcPts val="600"/>
            </a:spcAft>
          </a:pPr>
          <a:endParaRPr lang="en-AE" sz="1600">
            <a:solidFill>
              <a:schemeClr val="tx1"/>
            </a:solidFill>
          </a:endParaRPr>
        </a:p>
      </dgm:t>
    </dgm:pt>
    <dgm:pt modelId="{CFBB9C59-C672-468D-B53B-5233084A81D0}">
      <dgm:prSet phldrT="[Text]" custT="1"/>
      <dgm:spPr/>
      <dgm:t>
        <a:bodyPr/>
        <a:lstStyle/>
        <a:p>
          <a:pPr>
            <a:lnSpc>
              <a:spcPct val="100000"/>
            </a:lnSpc>
            <a:spcBef>
              <a:spcPts val="0"/>
            </a:spcBef>
            <a:spcAft>
              <a:spcPts val="600"/>
            </a:spcAft>
          </a:pPr>
          <a:r>
            <a:rPr lang="en-US" sz="1600" dirty="0">
              <a:solidFill>
                <a:schemeClr val="bg1"/>
              </a:solidFill>
            </a:rPr>
            <a:t>Classification</a:t>
          </a:r>
          <a:endParaRPr lang="en-AE" sz="1600" dirty="0">
            <a:solidFill>
              <a:schemeClr val="bg1"/>
            </a:solidFill>
          </a:endParaRPr>
        </a:p>
      </dgm:t>
    </dgm:pt>
    <dgm:pt modelId="{BE764442-D122-4744-8FBC-3A198C57EB3D}" type="parTrans" cxnId="{1DB90757-37BD-4610-8EC4-E979063A3987}">
      <dgm:prSet/>
      <dgm:spPr/>
      <dgm:t>
        <a:bodyPr/>
        <a:lstStyle/>
        <a:p>
          <a:pPr>
            <a:lnSpc>
              <a:spcPct val="100000"/>
            </a:lnSpc>
            <a:spcBef>
              <a:spcPts val="0"/>
            </a:spcBef>
            <a:spcAft>
              <a:spcPts val="600"/>
            </a:spcAft>
          </a:pPr>
          <a:endParaRPr lang="en-AE" sz="1600">
            <a:solidFill>
              <a:schemeClr val="tx1"/>
            </a:solidFill>
          </a:endParaRPr>
        </a:p>
      </dgm:t>
    </dgm:pt>
    <dgm:pt modelId="{E1EECB3F-540C-4704-B66D-CAEC04FB235D}" type="sibTrans" cxnId="{1DB90757-37BD-4610-8EC4-E979063A3987}">
      <dgm:prSet/>
      <dgm:spPr/>
      <dgm:t>
        <a:bodyPr/>
        <a:lstStyle/>
        <a:p>
          <a:pPr>
            <a:lnSpc>
              <a:spcPct val="100000"/>
            </a:lnSpc>
            <a:spcBef>
              <a:spcPts val="0"/>
            </a:spcBef>
            <a:spcAft>
              <a:spcPts val="600"/>
            </a:spcAft>
          </a:pPr>
          <a:endParaRPr lang="en-AE" sz="1600">
            <a:solidFill>
              <a:schemeClr val="tx1"/>
            </a:solidFill>
          </a:endParaRPr>
        </a:p>
      </dgm:t>
    </dgm:pt>
    <dgm:pt modelId="{091554C2-8FD1-C247-8D7E-CF8CD6FA44BE}">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dgm:t>
    </dgm:pt>
    <dgm:pt modelId="{A0FF0B1F-5646-C644-9D22-6AC067D6931E}" type="parTrans" cxnId="{F417B70D-DECB-B949-B7F1-A393C493417B}">
      <dgm:prSet/>
      <dgm:spPr/>
      <dgm:t>
        <a:bodyPr/>
        <a:lstStyle/>
        <a:p>
          <a:pPr>
            <a:lnSpc>
              <a:spcPct val="100000"/>
            </a:lnSpc>
            <a:spcBef>
              <a:spcPts val="0"/>
            </a:spcBef>
            <a:spcAft>
              <a:spcPts val="600"/>
            </a:spcAft>
          </a:pPr>
          <a:endParaRPr lang="en-GB"/>
        </a:p>
      </dgm:t>
    </dgm:pt>
    <dgm:pt modelId="{DF13A8C4-0D6B-2E45-BDF1-CCCD2C291C88}" type="sibTrans" cxnId="{F417B70D-DECB-B949-B7F1-A393C493417B}">
      <dgm:prSet/>
      <dgm:spPr/>
      <dgm:t>
        <a:bodyPr/>
        <a:lstStyle/>
        <a:p>
          <a:pPr>
            <a:lnSpc>
              <a:spcPct val="100000"/>
            </a:lnSpc>
            <a:spcBef>
              <a:spcPts val="0"/>
            </a:spcBef>
            <a:spcAft>
              <a:spcPts val="600"/>
            </a:spcAft>
          </a:pPr>
          <a:endParaRPr lang="en-GB"/>
        </a:p>
      </dgm:t>
    </dgm:pt>
    <dgm:pt modelId="{6FEAF8C6-55C2-2D42-A5A6-60753E1FB233}">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dgm:t>
    </dgm:pt>
    <dgm:pt modelId="{9625DC07-5210-EE49-9205-F28511EBD6B4}" type="parTrans" cxnId="{1989A9B2-F234-4446-A95C-724217F0EFD0}">
      <dgm:prSet/>
      <dgm:spPr/>
      <dgm:t>
        <a:bodyPr/>
        <a:lstStyle/>
        <a:p>
          <a:pPr>
            <a:lnSpc>
              <a:spcPct val="100000"/>
            </a:lnSpc>
            <a:spcAft>
              <a:spcPts val="600"/>
            </a:spcAft>
          </a:pPr>
          <a:endParaRPr lang="en-GB"/>
        </a:p>
      </dgm:t>
    </dgm:pt>
    <dgm:pt modelId="{23BDCBC2-605F-BB43-8454-7F6C2E4E31B8}" type="sibTrans" cxnId="{1989A9B2-F234-4446-A95C-724217F0EFD0}">
      <dgm:prSet/>
      <dgm:spPr/>
      <dgm:t>
        <a:bodyPr/>
        <a:lstStyle/>
        <a:p>
          <a:pPr>
            <a:lnSpc>
              <a:spcPct val="100000"/>
            </a:lnSpc>
            <a:spcAft>
              <a:spcPts val="600"/>
            </a:spcAft>
          </a:pPr>
          <a:endParaRPr lang="en-GB"/>
        </a:p>
      </dgm:t>
    </dgm:pt>
    <dgm:pt modelId="{2201E94D-55BD-F64C-B9A0-C24B5DBF48D8}">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CNNs outperformed MLPs in image classification, achieving higher accuracy and better generalization by capturing spatial features. MLPs struggled with spatial data and showed overfitting. CNNs are the optimal choice for image classification tasks.</a:t>
          </a:r>
          <a:endParaRPr lang="en-AE" sz="1600" b="0" i="0" u="none" kern="1200" dirty="0">
            <a:solidFill>
              <a:prstClr val="black"/>
            </a:solidFill>
            <a:latin typeface="Trebuchet MS" panose="020B0603020202020204"/>
            <a:ea typeface="+mn-ea"/>
            <a:cs typeface="+mn-cs"/>
          </a:endParaRPr>
        </a:p>
      </dgm:t>
    </dgm:pt>
    <dgm:pt modelId="{407B26A3-D9C4-9B45-A76D-5F31E4980A39}" type="parTrans" cxnId="{1619CCCE-D048-7747-AAF7-0B0201783421}">
      <dgm:prSet/>
      <dgm:spPr/>
      <dgm:t>
        <a:bodyPr/>
        <a:lstStyle/>
        <a:p>
          <a:endParaRPr lang="en-GB"/>
        </a:p>
      </dgm:t>
    </dgm:pt>
    <dgm:pt modelId="{C6676C22-9DF8-7D4A-8490-06BB59B64972}" type="sibTrans" cxnId="{1619CCCE-D048-7747-AAF7-0B0201783421}">
      <dgm:prSet/>
      <dgm:spPr/>
      <dgm:t>
        <a:bodyPr/>
        <a:lstStyle/>
        <a:p>
          <a:endParaRPr lang="en-GB"/>
        </a:p>
      </dgm:t>
    </dgm:pt>
    <dgm:pt modelId="{B508FCD8-FED1-4946-9D56-EC8713C789C7}">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dgm:t>
    </dgm:pt>
    <dgm:pt modelId="{AAA74856-6F07-AE47-860A-828D8944AAC1}" type="parTrans" cxnId="{A6259AD1-C1B0-6748-8FAC-0BC809961FC1}">
      <dgm:prSet/>
      <dgm:spPr/>
      <dgm:t>
        <a:bodyPr/>
        <a:lstStyle/>
        <a:p>
          <a:endParaRPr lang="en-GB"/>
        </a:p>
      </dgm:t>
    </dgm:pt>
    <dgm:pt modelId="{214F2288-254F-3D4C-971D-ED0AD303752F}" type="sibTrans" cxnId="{A6259AD1-C1B0-6748-8FAC-0BC809961FC1}">
      <dgm:prSet/>
      <dgm:spPr/>
      <dgm:t>
        <a:bodyPr/>
        <a:lstStyle/>
        <a:p>
          <a:endParaRPr lang="en-GB"/>
        </a:p>
      </dgm:t>
    </dgm:pt>
    <dgm:pt modelId="{00486986-0413-2E43-BE07-AD57603EB644}">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Both the Elbow and Silhouette methods suggest the optimal number of clusters is 2, which is also confirmed by K-Means clustering and the PCA visualization.</a:t>
          </a:r>
          <a:endParaRPr lang="en-AE" sz="1600" b="0" i="0" u="none" kern="1200" dirty="0">
            <a:solidFill>
              <a:prstClr val="black"/>
            </a:solidFill>
            <a:latin typeface="Trebuchet MS" panose="020B0603020202020204"/>
            <a:ea typeface="+mn-ea"/>
            <a:cs typeface="+mn-cs"/>
          </a:endParaRPr>
        </a:p>
      </dgm:t>
    </dgm:pt>
    <dgm:pt modelId="{FF277B2D-F47D-B046-99A6-3408C93D8A65}" type="parTrans" cxnId="{3D4578E0-DF73-BF42-ACE4-7545D1CF034D}">
      <dgm:prSet/>
      <dgm:spPr/>
      <dgm:t>
        <a:bodyPr/>
        <a:lstStyle/>
        <a:p>
          <a:endParaRPr lang="en-GB"/>
        </a:p>
      </dgm:t>
    </dgm:pt>
    <dgm:pt modelId="{6A8C5005-67E6-6D41-9360-B6B7FF893D08}" type="sibTrans" cxnId="{3D4578E0-DF73-BF42-ACE4-7545D1CF034D}">
      <dgm:prSet/>
      <dgm:spPr/>
      <dgm:t>
        <a:bodyPr/>
        <a:lstStyle/>
        <a:p>
          <a:endParaRPr lang="en-GB"/>
        </a:p>
      </dgm:t>
    </dgm:pt>
    <dgm:pt modelId="{A6957E55-E8AF-354C-9373-45505F6B1B9F}">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The Yeo-Johnson transformation and outlier removal enhanced model performance. Among the models, Random Forest was the best, offering the highest accuracy and stability, particularly with test sizes between 0.10 and 0.20.</a:t>
          </a:r>
          <a:endParaRPr lang="en-AE" sz="1600" b="0" i="0" u="none" kern="1200" dirty="0">
            <a:solidFill>
              <a:prstClr val="black"/>
            </a:solidFill>
            <a:latin typeface="Trebuchet MS" panose="020B0603020202020204"/>
            <a:ea typeface="+mn-ea"/>
            <a:cs typeface="+mn-cs"/>
          </a:endParaRPr>
        </a:p>
      </dgm:t>
    </dgm:pt>
    <dgm:pt modelId="{AAA9D0B2-B2C7-3747-B6D4-8F22597A8CF0}" type="parTrans" cxnId="{04FD343F-CAE2-2D4B-B169-88740737B6C4}">
      <dgm:prSet/>
      <dgm:spPr/>
      <dgm:t>
        <a:bodyPr/>
        <a:lstStyle/>
        <a:p>
          <a:endParaRPr lang="en-GB"/>
        </a:p>
      </dgm:t>
    </dgm:pt>
    <dgm:pt modelId="{E7288343-6068-5241-99E9-327FA7281290}" type="sibTrans" cxnId="{04FD343F-CAE2-2D4B-B169-88740737B6C4}">
      <dgm:prSet/>
      <dgm:spPr/>
      <dgm:t>
        <a:bodyPr/>
        <a:lstStyle/>
        <a:p>
          <a:endParaRPr lang="en-GB"/>
        </a:p>
      </dgm:t>
    </dgm:pt>
    <dgm:pt modelId="{973A3A0B-70A2-7444-AD6A-0B9A4F3FF581}">
      <dgm:prSet phldrT="[Tex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endParaRPr lang="en-AE" sz="1600" b="0" i="0" u="none" kern="1200" dirty="0">
            <a:solidFill>
              <a:prstClr val="black"/>
            </a:solidFill>
            <a:latin typeface="Trebuchet MS" panose="020B0603020202020204"/>
            <a:ea typeface="+mn-ea"/>
            <a:cs typeface="+mn-cs"/>
          </a:endParaRPr>
        </a:p>
      </dgm:t>
    </dgm:pt>
    <dgm:pt modelId="{796F8437-B00C-D243-B8FA-2298C225CA38}" type="parTrans" cxnId="{55A522F0-FF2D-FA44-926B-1986EF97C1F6}">
      <dgm:prSet/>
      <dgm:spPr/>
      <dgm:t>
        <a:bodyPr/>
        <a:lstStyle/>
        <a:p>
          <a:endParaRPr lang="en-GB"/>
        </a:p>
      </dgm:t>
    </dgm:pt>
    <dgm:pt modelId="{A2AEBDBA-90BC-0F45-B266-C7DFC50B3362}" type="sibTrans" cxnId="{55A522F0-FF2D-FA44-926B-1986EF97C1F6}">
      <dgm:prSet/>
      <dgm:spPr/>
      <dgm:t>
        <a:bodyPr/>
        <a:lstStyle/>
        <a:p>
          <a:endParaRPr lang="en-GB"/>
        </a:p>
      </dgm:t>
    </dgm:pt>
    <dgm:pt modelId="{ADEB2843-04B3-E740-8354-0506C3C73539}">
      <dgm:prSet custT="1"/>
      <dgm:spPr>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gm:spPr>
      <dgm:t>
        <a:bodyPr spcFirstLastPara="0" vert="horz" wrap="square" lIns="85344" tIns="85344" rIns="113792" bIns="128016" numCol="1" spcCol="1270" anchor="ctr" anchorCtr="0"/>
        <a:lstStyle/>
        <a:p>
          <a:pPr marL="171450" lvl="1" indent="-171450" algn="l" defTabSz="711200">
            <a:lnSpc>
              <a:spcPct val="100000"/>
            </a:lnSpc>
            <a:spcBef>
              <a:spcPct val="0"/>
            </a:spcBef>
            <a:spcAft>
              <a:spcPts val="600"/>
            </a:spcAft>
            <a:buNone/>
          </a:pPr>
          <a:endParaRPr lang="en-AE" sz="1600" b="0" i="0" u="none" kern="1200" dirty="0">
            <a:solidFill>
              <a:prstClr val="black"/>
            </a:solidFill>
            <a:latin typeface="Trebuchet MS" panose="020B0603020202020204"/>
            <a:ea typeface="+mn-ea"/>
            <a:cs typeface="+mn-cs"/>
          </a:endParaRPr>
        </a:p>
      </dgm:t>
    </dgm:pt>
    <dgm:pt modelId="{244D53B1-8CB4-1244-8B39-5C0C6A114A50}" type="parTrans" cxnId="{2BD3B684-5382-004F-B0C6-9BD2ECC953D6}">
      <dgm:prSet/>
      <dgm:spPr/>
      <dgm:t>
        <a:bodyPr/>
        <a:lstStyle/>
        <a:p>
          <a:endParaRPr lang="en-GB"/>
        </a:p>
      </dgm:t>
    </dgm:pt>
    <dgm:pt modelId="{5548543A-9AD3-9D4E-98CB-ABA5B3D818BE}" type="sibTrans" cxnId="{2BD3B684-5382-004F-B0C6-9BD2ECC953D6}">
      <dgm:prSet/>
      <dgm:spPr/>
      <dgm:t>
        <a:bodyPr/>
        <a:lstStyle/>
        <a:p>
          <a:endParaRPr lang="en-GB"/>
        </a:p>
      </dgm:t>
    </dgm:pt>
    <dgm:pt modelId="{CE7080E8-CCF9-FC4C-85BB-C2450F1D5D82}" type="pres">
      <dgm:prSet presAssocID="{0B256061-E696-4E98-86A0-D3CB1E91A91A}" presName="linear" presStyleCnt="0">
        <dgm:presLayoutVars>
          <dgm:dir/>
          <dgm:animLvl val="lvl"/>
          <dgm:resizeHandles val="exact"/>
        </dgm:presLayoutVars>
      </dgm:prSet>
      <dgm:spPr/>
    </dgm:pt>
    <dgm:pt modelId="{F7D9F293-8223-8440-882C-2DC67E69D0DA}" type="pres">
      <dgm:prSet presAssocID="{A84451E1-8141-4CC9-A07D-A059F3685CA8}" presName="parentLin" presStyleCnt="0"/>
      <dgm:spPr/>
    </dgm:pt>
    <dgm:pt modelId="{EA68E0A5-45A6-6C4E-BF9F-0BB15A1E7447}" type="pres">
      <dgm:prSet presAssocID="{A84451E1-8141-4CC9-A07D-A059F3685CA8}" presName="parentLeftMargin" presStyleLbl="node1" presStyleIdx="0" presStyleCnt="3"/>
      <dgm:spPr/>
    </dgm:pt>
    <dgm:pt modelId="{413AC8E5-F320-F441-A655-BF2FF0818723}" type="pres">
      <dgm:prSet presAssocID="{A84451E1-8141-4CC9-A07D-A059F3685CA8}" presName="parentText" presStyleLbl="node1" presStyleIdx="0" presStyleCnt="3" custScaleY="40829" custLinFactX="-186" custLinFactNeighborX="-100000" custLinFactNeighborY="-11238">
        <dgm:presLayoutVars>
          <dgm:chMax val="0"/>
          <dgm:bulletEnabled val="1"/>
        </dgm:presLayoutVars>
      </dgm:prSet>
      <dgm:spPr/>
    </dgm:pt>
    <dgm:pt modelId="{32B6D992-ADCC-E642-A5FC-DE4F92761AF1}" type="pres">
      <dgm:prSet presAssocID="{A84451E1-8141-4CC9-A07D-A059F3685CA8}" presName="negativeSpace" presStyleCnt="0"/>
      <dgm:spPr/>
    </dgm:pt>
    <dgm:pt modelId="{157CFA94-0CDB-5247-B7BA-4BC1A3F58428}" type="pres">
      <dgm:prSet presAssocID="{A84451E1-8141-4CC9-A07D-A059F3685CA8}" presName="childText" presStyleLbl="conFgAcc1" presStyleIdx="0" presStyleCnt="3">
        <dgm:presLayoutVars>
          <dgm:bulletEnabled val="1"/>
        </dgm:presLayoutVars>
      </dgm:prSet>
      <dgm:spPr/>
    </dgm:pt>
    <dgm:pt modelId="{2B7D232C-633F-3745-A368-AF38053A7FD6}" type="pres">
      <dgm:prSet presAssocID="{0F12D7D4-0544-4977-9FC9-B50332CBBD9F}" presName="spaceBetweenRectangles" presStyleCnt="0"/>
      <dgm:spPr/>
    </dgm:pt>
    <dgm:pt modelId="{750DC8C8-A21A-2F49-ADE4-BA0A3E31B44D}" type="pres">
      <dgm:prSet presAssocID="{BE46812A-1B99-408F-8660-F90B2A7A349E}" presName="parentLin" presStyleCnt="0"/>
      <dgm:spPr/>
    </dgm:pt>
    <dgm:pt modelId="{1CEDA014-3527-2B41-8655-FE3DDF104496}" type="pres">
      <dgm:prSet presAssocID="{BE46812A-1B99-408F-8660-F90B2A7A349E}" presName="parentLeftMargin" presStyleLbl="node1" presStyleIdx="0" presStyleCnt="3"/>
      <dgm:spPr/>
    </dgm:pt>
    <dgm:pt modelId="{F81CB47E-E4A5-D549-A719-384EBAF0DD01}" type="pres">
      <dgm:prSet presAssocID="{BE46812A-1B99-408F-8660-F90B2A7A349E}" presName="parentText" presStyleLbl="node1" presStyleIdx="1" presStyleCnt="3" custScaleY="40829" custLinFactX="-186" custLinFactNeighborX="-100000" custLinFactNeighborY="-12015">
        <dgm:presLayoutVars>
          <dgm:chMax val="0"/>
          <dgm:bulletEnabled val="1"/>
        </dgm:presLayoutVars>
      </dgm:prSet>
      <dgm:spPr/>
    </dgm:pt>
    <dgm:pt modelId="{6F00F200-076C-D94A-83DA-36B0A934926B}" type="pres">
      <dgm:prSet presAssocID="{BE46812A-1B99-408F-8660-F90B2A7A349E}" presName="negativeSpace" presStyleCnt="0"/>
      <dgm:spPr/>
    </dgm:pt>
    <dgm:pt modelId="{39474C61-663F-3F48-A9D6-CFF543C42489}" type="pres">
      <dgm:prSet presAssocID="{BE46812A-1B99-408F-8660-F90B2A7A349E}" presName="childText" presStyleLbl="conFgAcc1" presStyleIdx="1" presStyleCnt="3">
        <dgm:presLayoutVars>
          <dgm:bulletEnabled val="1"/>
        </dgm:presLayoutVars>
      </dgm:prSet>
      <dgm:spPr/>
    </dgm:pt>
    <dgm:pt modelId="{BEDD028C-3881-1843-9C31-4750C67F84CC}" type="pres">
      <dgm:prSet presAssocID="{E05F769F-E8C0-4BF0-AB0D-D593051BCA7A}" presName="spaceBetweenRectangles" presStyleCnt="0"/>
      <dgm:spPr/>
    </dgm:pt>
    <dgm:pt modelId="{7859EE9D-821F-D746-B98F-F18A1CABD1E9}" type="pres">
      <dgm:prSet presAssocID="{CFBB9C59-C672-468D-B53B-5233084A81D0}" presName="parentLin" presStyleCnt="0"/>
      <dgm:spPr/>
    </dgm:pt>
    <dgm:pt modelId="{CE6887F9-9960-3142-859B-E09D5F2C1489}" type="pres">
      <dgm:prSet presAssocID="{CFBB9C59-C672-468D-B53B-5233084A81D0}" presName="parentLeftMargin" presStyleLbl="node1" presStyleIdx="1" presStyleCnt="3"/>
      <dgm:spPr/>
    </dgm:pt>
    <dgm:pt modelId="{07624ECE-594A-F648-9BB0-E8A2829B8F7A}" type="pres">
      <dgm:prSet presAssocID="{CFBB9C59-C672-468D-B53B-5233084A81D0}" presName="parentText" presStyleLbl="node1" presStyleIdx="2" presStyleCnt="3" custScaleY="40829" custLinFactX="-186" custLinFactNeighborX="-100000" custLinFactNeighborY="-11718">
        <dgm:presLayoutVars>
          <dgm:chMax val="0"/>
          <dgm:bulletEnabled val="1"/>
        </dgm:presLayoutVars>
      </dgm:prSet>
      <dgm:spPr/>
    </dgm:pt>
    <dgm:pt modelId="{0F43800B-7E35-634C-9FE1-86DD08DAF5A3}" type="pres">
      <dgm:prSet presAssocID="{CFBB9C59-C672-468D-B53B-5233084A81D0}" presName="negativeSpace" presStyleCnt="0"/>
      <dgm:spPr/>
    </dgm:pt>
    <dgm:pt modelId="{B92B3C55-34EE-0249-8662-15B0DEA8B298}" type="pres">
      <dgm:prSet presAssocID="{CFBB9C59-C672-468D-B53B-5233084A81D0}" presName="childText" presStyleLbl="conFgAcc1" presStyleIdx="2" presStyleCnt="3">
        <dgm:presLayoutVars>
          <dgm:bulletEnabled val="1"/>
        </dgm:presLayoutVars>
      </dgm:prSet>
      <dgm:spPr/>
    </dgm:pt>
  </dgm:ptLst>
  <dgm:cxnLst>
    <dgm:cxn modelId="{F417B70D-DECB-B949-B7F1-A393C493417B}" srcId="{A84451E1-8141-4CC9-A07D-A059F3685CA8}" destId="{091554C2-8FD1-C247-8D7E-CF8CD6FA44BE}" srcOrd="0" destOrd="0" parTransId="{A0FF0B1F-5646-C644-9D22-6AC067D6931E}" sibTransId="{DF13A8C4-0D6B-2E45-BDF1-CCCD2C291C88}"/>
    <dgm:cxn modelId="{D7CA7E33-3D5A-8447-AFB3-E9C8A896968B}" type="presOf" srcId="{A84451E1-8141-4CC9-A07D-A059F3685CA8}" destId="{413AC8E5-F320-F441-A655-BF2FF0818723}" srcOrd="1" destOrd="0" presId="urn:microsoft.com/office/officeart/2005/8/layout/list1"/>
    <dgm:cxn modelId="{04FD343F-CAE2-2D4B-B169-88740737B6C4}" srcId="{BE46812A-1B99-408F-8660-F90B2A7A349E}" destId="{A6957E55-E8AF-354C-9373-45505F6B1B9F}" srcOrd="2" destOrd="0" parTransId="{AAA9D0B2-B2C7-3747-B6D4-8F22597A8CF0}" sibTransId="{E7288343-6068-5241-99E9-327FA7281290}"/>
    <dgm:cxn modelId="{C4A63F40-8833-9241-A391-FE8BC140A1BD}" type="presOf" srcId="{0B256061-E696-4E98-86A0-D3CB1E91A91A}" destId="{CE7080E8-CCF9-FC4C-85BB-C2450F1D5D82}" srcOrd="0" destOrd="0" presId="urn:microsoft.com/office/officeart/2005/8/layout/list1"/>
    <dgm:cxn modelId="{36440949-1B30-6D42-A27F-0E4A63968CA0}" type="presOf" srcId="{B508FCD8-FED1-4946-9D56-EC8713C789C7}" destId="{157CFA94-0CDB-5247-B7BA-4BC1A3F58428}" srcOrd="0" destOrd="1" presId="urn:microsoft.com/office/officeart/2005/8/layout/list1"/>
    <dgm:cxn modelId="{1DB90757-37BD-4610-8EC4-E979063A3987}" srcId="{0B256061-E696-4E98-86A0-D3CB1E91A91A}" destId="{CFBB9C59-C672-468D-B53B-5233084A81D0}" srcOrd="2" destOrd="0" parTransId="{BE764442-D122-4744-8FBC-3A198C57EB3D}" sibTransId="{E1EECB3F-540C-4704-B66D-CAEC04FB235D}"/>
    <dgm:cxn modelId="{A93A9D70-652C-3945-8780-31F98062A636}" type="presOf" srcId="{CFBB9C59-C672-468D-B53B-5233084A81D0}" destId="{07624ECE-594A-F648-9BB0-E8A2829B8F7A}" srcOrd="1" destOrd="0" presId="urn:microsoft.com/office/officeart/2005/8/layout/list1"/>
    <dgm:cxn modelId="{4B24FF70-9BE8-6743-A4B7-706EE9CF666D}" type="presOf" srcId="{091554C2-8FD1-C247-8D7E-CF8CD6FA44BE}" destId="{157CFA94-0CDB-5247-B7BA-4BC1A3F58428}" srcOrd="0" destOrd="0" presId="urn:microsoft.com/office/officeart/2005/8/layout/list1"/>
    <dgm:cxn modelId="{4EBFD773-A24E-4BC6-91FD-491ACB938A24}" srcId="{0B256061-E696-4E98-86A0-D3CB1E91A91A}" destId="{A84451E1-8141-4CC9-A07D-A059F3685CA8}" srcOrd="0" destOrd="0" parTransId="{1E1CF930-3734-468A-B4BA-7816782F463C}" sibTransId="{0F12D7D4-0544-4977-9FC9-B50332CBBD9F}"/>
    <dgm:cxn modelId="{2BD3B684-5382-004F-B0C6-9BD2ECC953D6}" srcId="{CFBB9C59-C672-468D-B53B-5233084A81D0}" destId="{ADEB2843-04B3-E740-8354-0506C3C73539}" srcOrd="0" destOrd="0" parTransId="{244D53B1-8CB4-1244-8B39-5C0C6A114A50}" sibTransId="{5548543A-9AD3-9D4E-98CB-ABA5B3D818BE}"/>
    <dgm:cxn modelId="{05447287-FBC1-B246-8B8F-E192BC21C017}" type="presOf" srcId="{973A3A0B-70A2-7444-AD6A-0B9A4F3FF581}" destId="{39474C61-663F-3F48-A9D6-CFF543C42489}" srcOrd="0" destOrd="1" presId="urn:microsoft.com/office/officeart/2005/8/layout/list1"/>
    <dgm:cxn modelId="{D081F89F-0A49-0643-BF27-327C48AFC2CE}" type="presOf" srcId="{ADEB2843-04B3-E740-8354-0506C3C73539}" destId="{B92B3C55-34EE-0249-8662-15B0DEA8B298}" srcOrd="0" destOrd="0" presId="urn:microsoft.com/office/officeart/2005/8/layout/list1"/>
    <dgm:cxn modelId="{7023AEA4-BC67-1348-AA93-AEDB9AFF1680}" type="presOf" srcId="{00486986-0413-2E43-BE07-AD57603EB644}" destId="{157CFA94-0CDB-5247-B7BA-4BC1A3F58428}" srcOrd="0" destOrd="2" presId="urn:microsoft.com/office/officeart/2005/8/layout/list1"/>
    <dgm:cxn modelId="{1989A9B2-F234-4446-A95C-724217F0EFD0}" srcId="{CFBB9C59-C672-468D-B53B-5233084A81D0}" destId="{6FEAF8C6-55C2-2D42-A5A6-60753E1FB233}" srcOrd="1" destOrd="0" parTransId="{9625DC07-5210-EE49-9205-F28511EBD6B4}" sibTransId="{23BDCBC2-605F-BB43-8454-7F6C2E4E31B8}"/>
    <dgm:cxn modelId="{8B0DB2B6-E7F8-4B91-B46F-595669F12F8F}" srcId="{0B256061-E696-4E98-86A0-D3CB1E91A91A}" destId="{BE46812A-1B99-408F-8660-F90B2A7A349E}" srcOrd="1" destOrd="0" parTransId="{372C0670-B528-454B-B5A8-E9847682DC8E}" sibTransId="{E05F769F-E8C0-4BF0-AB0D-D593051BCA7A}"/>
    <dgm:cxn modelId="{BF17D7C5-54DA-1846-9A48-A85E035B5DFC}" type="presOf" srcId="{A84451E1-8141-4CC9-A07D-A059F3685CA8}" destId="{EA68E0A5-45A6-6C4E-BF9F-0BB15A1E7447}" srcOrd="0" destOrd="0" presId="urn:microsoft.com/office/officeart/2005/8/layout/list1"/>
    <dgm:cxn modelId="{FCA6CEC9-4396-8648-812D-FBD234605D28}" type="presOf" srcId="{CFBB9C59-C672-468D-B53B-5233084A81D0}" destId="{CE6887F9-9960-3142-859B-E09D5F2C1489}" srcOrd="0" destOrd="0" presId="urn:microsoft.com/office/officeart/2005/8/layout/list1"/>
    <dgm:cxn modelId="{D9DF91CD-7B86-C44A-BD74-58D63867928E}" type="presOf" srcId="{BE46812A-1B99-408F-8660-F90B2A7A349E}" destId="{1CEDA014-3527-2B41-8655-FE3DDF104496}" srcOrd="0" destOrd="0" presId="urn:microsoft.com/office/officeart/2005/8/layout/list1"/>
    <dgm:cxn modelId="{1619CCCE-D048-7747-AAF7-0B0201783421}" srcId="{CFBB9C59-C672-468D-B53B-5233084A81D0}" destId="{2201E94D-55BD-F64C-B9A0-C24B5DBF48D8}" srcOrd="2" destOrd="0" parTransId="{407B26A3-D9C4-9B45-A76D-5F31E4980A39}" sibTransId="{C6676C22-9DF8-7D4A-8490-06BB59B64972}"/>
    <dgm:cxn modelId="{A6259AD1-C1B0-6748-8FAC-0BC809961FC1}" srcId="{A84451E1-8141-4CC9-A07D-A059F3685CA8}" destId="{B508FCD8-FED1-4946-9D56-EC8713C789C7}" srcOrd="1" destOrd="0" parTransId="{AAA74856-6F07-AE47-860A-828D8944AAC1}" sibTransId="{214F2288-254F-3D4C-971D-ED0AD303752F}"/>
    <dgm:cxn modelId="{DCDD4FDC-F4F7-0348-B79C-2DF84EEB4E71}" type="presOf" srcId="{12808DA1-D949-4E8B-A5C0-2AA6539D3355}" destId="{39474C61-663F-3F48-A9D6-CFF543C42489}" srcOrd="0" destOrd="0" presId="urn:microsoft.com/office/officeart/2005/8/layout/list1"/>
    <dgm:cxn modelId="{3D4578E0-DF73-BF42-ACE4-7545D1CF034D}" srcId="{A84451E1-8141-4CC9-A07D-A059F3685CA8}" destId="{00486986-0413-2E43-BE07-AD57603EB644}" srcOrd="2" destOrd="0" parTransId="{FF277B2D-F47D-B046-99A6-3408C93D8A65}" sibTransId="{6A8C5005-67E6-6D41-9360-B6B7FF893D08}"/>
    <dgm:cxn modelId="{EDCC74E1-2361-442D-AF7E-9F345BCE7AF6}" srcId="{BE46812A-1B99-408F-8660-F90B2A7A349E}" destId="{12808DA1-D949-4E8B-A5C0-2AA6539D3355}" srcOrd="0" destOrd="0" parTransId="{ED51584E-2686-4FDC-BBFB-F136B03F3369}" sibTransId="{490E4A24-4F85-46E4-8794-513510619E1B}"/>
    <dgm:cxn modelId="{1B4BF4E2-A591-6D48-BDAF-30308A0C3238}" type="presOf" srcId="{A6957E55-E8AF-354C-9373-45505F6B1B9F}" destId="{39474C61-663F-3F48-A9D6-CFF543C42489}" srcOrd="0" destOrd="2" presId="urn:microsoft.com/office/officeart/2005/8/layout/list1"/>
    <dgm:cxn modelId="{B56939E6-320A-C242-B515-6985DED9F5F5}" type="presOf" srcId="{BE46812A-1B99-408F-8660-F90B2A7A349E}" destId="{F81CB47E-E4A5-D549-A719-384EBAF0DD01}" srcOrd="1" destOrd="0" presId="urn:microsoft.com/office/officeart/2005/8/layout/list1"/>
    <dgm:cxn modelId="{55A522F0-FF2D-FA44-926B-1986EF97C1F6}" srcId="{BE46812A-1B99-408F-8660-F90B2A7A349E}" destId="{973A3A0B-70A2-7444-AD6A-0B9A4F3FF581}" srcOrd="1" destOrd="0" parTransId="{796F8437-B00C-D243-B8FA-2298C225CA38}" sibTransId="{A2AEBDBA-90BC-0F45-B266-C7DFC50B3362}"/>
    <dgm:cxn modelId="{B9ACA8F2-FE5A-2944-A234-2FBBA7667475}" type="presOf" srcId="{2201E94D-55BD-F64C-B9A0-C24B5DBF48D8}" destId="{B92B3C55-34EE-0249-8662-15B0DEA8B298}" srcOrd="0" destOrd="2" presId="urn:microsoft.com/office/officeart/2005/8/layout/list1"/>
    <dgm:cxn modelId="{37973FFA-BCF0-EB4F-A857-662AA4C9B743}" type="presOf" srcId="{6FEAF8C6-55C2-2D42-A5A6-60753E1FB233}" destId="{B92B3C55-34EE-0249-8662-15B0DEA8B298}" srcOrd="0" destOrd="1" presId="urn:microsoft.com/office/officeart/2005/8/layout/list1"/>
    <dgm:cxn modelId="{77FFD902-708B-FA4B-BD41-5BF0F9A6CE73}" type="presParOf" srcId="{CE7080E8-CCF9-FC4C-85BB-C2450F1D5D82}" destId="{F7D9F293-8223-8440-882C-2DC67E69D0DA}" srcOrd="0" destOrd="0" presId="urn:microsoft.com/office/officeart/2005/8/layout/list1"/>
    <dgm:cxn modelId="{39BA94BB-F1D4-0540-B3ED-5AB64B3AB4A3}" type="presParOf" srcId="{F7D9F293-8223-8440-882C-2DC67E69D0DA}" destId="{EA68E0A5-45A6-6C4E-BF9F-0BB15A1E7447}" srcOrd="0" destOrd="0" presId="urn:microsoft.com/office/officeart/2005/8/layout/list1"/>
    <dgm:cxn modelId="{2D5E57EF-2BA0-7B41-B325-EAA0102DDF85}" type="presParOf" srcId="{F7D9F293-8223-8440-882C-2DC67E69D0DA}" destId="{413AC8E5-F320-F441-A655-BF2FF0818723}" srcOrd="1" destOrd="0" presId="urn:microsoft.com/office/officeart/2005/8/layout/list1"/>
    <dgm:cxn modelId="{1F04F20B-878E-E14A-A451-5CC8EA22582B}" type="presParOf" srcId="{CE7080E8-CCF9-FC4C-85BB-C2450F1D5D82}" destId="{32B6D992-ADCC-E642-A5FC-DE4F92761AF1}" srcOrd="1" destOrd="0" presId="urn:microsoft.com/office/officeart/2005/8/layout/list1"/>
    <dgm:cxn modelId="{B8A50736-1336-6B46-B73F-472C811FECFF}" type="presParOf" srcId="{CE7080E8-CCF9-FC4C-85BB-C2450F1D5D82}" destId="{157CFA94-0CDB-5247-B7BA-4BC1A3F58428}" srcOrd="2" destOrd="0" presId="urn:microsoft.com/office/officeart/2005/8/layout/list1"/>
    <dgm:cxn modelId="{B47477F7-F47A-CB43-922D-D6F61D1FB628}" type="presParOf" srcId="{CE7080E8-CCF9-FC4C-85BB-C2450F1D5D82}" destId="{2B7D232C-633F-3745-A368-AF38053A7FD6}" srcOrd="3" destOrd="0" presId="urn:microsoft.com/office/officeart/2005/8/layout/list1"/>
    <dgm:cxn modelId="{F0FC8290-B471-8E43-8D1D-F593A23C9C12}" type="presParOf" srcId="{CE7080E8-CCF9-FC4C-85BB-C2450F1D5D82}" destId="{750DC8C8-A21A-2F49-ADE4-BA0A3E31B44D}" srcOrd="4" destOrd="0" presId="urn:microsoft.com/office/officeart/2005/8/layout/list1"/>
    <dgm:cxn modelId="{20D482CC-F1A1-5947-83BA-A260AF3BADE3}" type="presParOf" srcId="{750DC8C8-A21A-2F49-ADE4-BA0A3E31B44D}" destId="{1CEDA014-3527-2B41-8655-FE3DDF104496}" srcOrd="0" destOrd="0" presId="urn:microsoft.com/office/officeart/2005/8/layout/list1"/>
    <dgm:cxn modelId="{1A5A3CF7-BC87-D442-AC34-CBBB32617E6B}" type="presParOf" srcId="{750DC8C8-A21A-2F49-ADE4-BA0A3E31B44D}" destId="{F81CB47E-E4A5-D549-A719-384EBAF0DD01}" srcOrd="1" destOrd="0" presId="urn:microsoft.com/office/officeart/2005/8/layout/list1"/>
    <dgm:cxn modelId="{229CAE52-2D85-3241-BCBD-24318958DE99}" type="presParOf" srcId="{CE7080E8-CCF9-FC4C-85BB-C2450F1D5D82}" destId="{6F00F200-076C-D94A-83DA-36B0A934926B}" srcOrd="5" destOrd="0" presId="urn:microsoft.com/office/officeart/2005/8/layout/list1"/>
    <dgm:cxn modelId="{B1000288-B1A3-6A42-8B0F-094AF857FC8C}" type="presParOf" srcId="{CE7080E8-CCF9-FC4C-85BB-C2450F1D5D82}" destId="{39474C61-663F-3F48-A9D6-CFF543C42489}" srcOrd="6" destOrd="0" presId="urn:microsoft.com/office/officeart/2005/8/layout/list1"/>
    <dgm:cxn modelId="{6102849D-4499-A447-B3FD-B63EC4E8657E}" type="presParOf" srcId="{CE7080E8-CCF9-FC4C-85BB-C2450F1D5D82}" destId="{BEDD028C-3881-1843-9C31-4750C67F84CC}" srcOrd="7" destOrd="0" presId="urn:microsoft.com/office/officeart/2005/8/layout/list1"/>
    <dgm:cxn modelId="{48D64E24-15E2-284A-AA5A-67C9EA0FB8D0}" type="presParOf" srcId="{CE7080E8-CCF9-FC4C-85BB-C2450F1D5D82}" destId="{7859EE9D-821F-D746-B98F-F18A1CABD1E9}" srcOrd="8" destOrd="0" presId="urn:microsoft.com/office/officeart/2005/8/layout/list1"/>
    <dgm:cxn modelId="{2B5B86A5-2B63-AB44-8525-6EF13EFD4B66}" type="presParOf" srcId="{7859EE9D-821F-D746-B98F-F18A1CABD1E9}" destId="{CE6887F9-9960-3142-859B-E09D5F2C1489}" srcOrd="0" destOrd="0" presId="urn:microsoft.com/office/officeart/2005/8/layout/list1"/>
    <dgm:cxn modelId="{72A47B94-561A-0F4E-9FD1-DA1274F0C832}" type="presParOf" srcId="{7859EE9D-821F-D746-B98F-F18A1CABD1E9}" destId="{07624ECE-594A-F648-9BB0-E8A2829B8F7A}" srcOrd="1" destOrd="0" presId="urn:microsoft.com/office/officeart/2005/8/layout/list1"/>
    <dgm:cxn modelId="{44580A2F-0A02-6E43-A5FC-442420FEFFC1}" type="presParOf" srcId="{CE7080E8-CCF9-FC4C-85BB-C2450F1D5D82}" destId="{0F43800B-7E35-634C-9FE1-86DD08DAF5A3}" srcOrd="9" destOrd="0" presId="urn:microsoft.com/office/officeart/2005/8/layout/list1"/>
    <dgm:cxn modelId="{1D3D3267-A1FC-AD45-B337-0DFE41114564}" type="presParOf" srcId="{CE7080E8-CCF9-FC4C-85BB-C2450F1D5D82}" destId="{B92B3C55-34EE-0249-8662-15B0DEA8B298}" srcOrd="10" destOrd="0" presId="urn:microsoft.com/office/officeart/2005/8/layout/list1"/>
  </dgm:cxnLst>
  <dgm:bg>
    <a:solidFill>
      <a:schemeClr val="lt1">
        <a:hueOff val="0"/>
        <a:satOff val="0"/>
        <a:lumOff val="0"/>
      </a:schemeClr>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09FAE1-E01B-4841-A970-DB538C8A04C3}">
      <dsp:nvSpPr>
        <dsp:cNvPr id="0" name=""/>
        <dsp:cNvSpPr/>
      </dsp:nvSpPr>
      <dsp:spPr>
        <a:xfrm>
          <a:off x="2270556" y="1734"/>
          <a:ext cx="3405835" cy="1465668"/>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z-score was used to determine outliers.</a:t>
          </a:r>
          <a:endParaRPr lang="en-AE" sz="1200" kern="1200" dirty="0"/>
        </a:p>
        <a:p>
          <a:pPr marL="114300" lvl="1" indent="-114300" algn="l" defTabSz="533400">
            <a:lnSpc>
              <a:spcPct val="90000"/>
            </a:lnSpc>
            <a:spcBef>
              <a:spcPct val="0"/>
            </a:spcBef>
            <a:spcAft>
              <a:spcPct val="15000"/>
            </a:spcAft>
            <a:buChar char="•"/>
          </a:pPr>
          <a:r>
            <a:rPr lang="en-US" sz="1200" kern="1200" dirty="0"/>
            <a:t>A value below-3 and above +3 is considered an outlier.</a:t>
          </a:r>
          <a:endParaRPr lang="en-AE" sz="1200" kern="1200" dirty="0"/>
        </a:p>
        <a:p>
          <a:pPr marL="114300" lvl="1" indent="-114300" algn="l" defTabSz="533400">
            <a:lnSpc>
              <a:spcPct val="90000"/>
            </a:lnSpc>
            <a:spcBef>
              <a:spcPct val="0"/>
            </a:spcBef>
            <a:spcAft>
              <a:spcPct val="15000"/>
            </a:spcAft>
            <a:buChar char="•"/>
          </a:pPr>
          <a:r>
            <a:rPr lang="en-US" sz="1200" kern="1200" dirty="0"/>
            <a:t>We removed the found outliers.</a:t>
          </a:r>
          <a:endParaRPr lang="en-AE" sz="1200" kern="1200" dirty="0"/>
        </a:p>
      </dsp:txBody>
      <dsp:txXfrm>
        <a:off x="2270556" y="184943"/>
        <a:ext cx="2856210" cy="1099251"/>
      </dsp:txXfrm>
    </dsp:sp>
    <dsp:sp modelId="{A2AE659E-62A0-4278-95DC-0CC925CE6A66}">
      <dsp:nvSpPr>
        <dsp:cNvPr id="0" name=""/>
        <dsp:cNvSpPr/>
      </dsp:nvSpPr>
      <dsp:spPr>
        <a:xfrm>
          <a:off x="0" y="4"/>
          <a:ext cx="2270556" cy="146566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Outlier Detection</a:t>
          </a:r>
          <a:endParaRPr lang="en-AE" sz="2900" kern="1200" dirty="0"/>
        </a:p>
      </dsp:txBody>
      <dsp:txXfrm>
        <a:off x="71548" y="71552"/>
        <a:ext cx="2127460" cy="1322572"/>
      </dsp:txXfrm>
    </dsp:sp>
    <dsp:sp modelId="{64E49CB8-1972-45FE-A531-EAB323920C47}">
      <dsp:nvSpPr>
        <dsp:cNvPr id="0" name=""/>
        <dsp:cNvSpPr/>
      </dsp:nvSpPr>
      <dsp:spPr>
        <a:xfrm>
          <a:off x="2270556" y="1613969"/>
          <a:ext cx="3405835" cy="1465668"/>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Used to measure the linear correlation between two variables.</a:t>
          </a:r>
          <a:endParaRPr lang="en-AE" sz="1200" kern="1200" dirty="0"/>
        </a:p>
        <a:p>
          <a:pPr marL="114300" lvl="1" indent="-114300" algn="l" defTabSz="533400">
            <a:lnSpc>
              <a:spcPct val="90000"/>
            </a:lnSpc>
            <a:spcBef>
              <a:spcPct val="0"/>
            </a:spcBef>
            <a:spcAft>
              <a:spcPct val="15000"/>
            </a:spcAft>
            <a:buChar char="•"/>
          </a:pPr>
          <a:r>
            <a:rPr lang="en-US" sz="1200" kern="1200" dirty="0"/>
            <a:t>Ranges from -1 to +1.</a:t>
          </a:r>
          <a:endParaRPr lang="en-AE" sz="1200" kern="1200" dirty="0"/>
        </a:p>
        <a:p>
          <a:pPr marL="114300" lvl="1" indent="-114300" algn="l" defTabSz="533400">
            <a:lnSpc>
              <a:spcPct val="90000"/>
            </a:lnSpc>
            <a:spcBef>
              <a:spcPct val="0"/>
            </a:spcBef>
            <a:spcAft>
              <a:spcPct val="15000"/>
            </a:spcAft>
            <a:buChar char="•"/>
          </a:pPr>
          <a:r>
            <a:rPr lang="en-US" sz="1200" kern="1200" dirty="0"/>
            <a:t>We used features with absolute correlation coefficient greater than 0.1 for further analysis.</a:t>
          </a:r>
          <a:endParaRPr lang="en-AE" sz="1200" kern="1200" dirty="0"/>
        </a:p>
      </dsp:txBody>
      <dsp:txXfrm>
        <a:off x="2270556" y="1797178"/>
        <a:ext cx="2856210" cy="1099251"/>
      </dsp:txXfrm>
    </dsp:sp>
    <dsp:sp modelId="{30DC688E-A2F8-49F1-94C3-657970B147F2}">
      <dsp:nvSpPr>
        <dsp:cNvPr id="0" name=""/>
        <dsp:cNvSpPr/>
      </dsp:nvSpPr>
      <dsp:spPr>
        <a:xfrm>
          <a:off x="0" y="1613969"/>
          <a:ext cx="2270556" cy="146566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Pearson’s correlation coefficient</a:t>
          </a:r>
          <a:endParaRPr lang="en-AE" sz="2900" kern="1200" dirty="0"/>
        </a:p>
      </dsp:txBody>
      <dsp:txXfrm>
        <a:off x="71548" y="1685517"/>
        <a:ext cx="2127460" cy="1322572"/>
      </dsp:txXfrm>
    </dsp:sp>
    <dsp:sp modelId="{C3330858-4192-4A91-A2C2-CDE73459F526}">
      <dsp:nvSpPr>
        <dsp:cNvPr id="0" name=""/>
        <dsp:cNvSpPr/>
      </dsp:nvSpPr>
      <dsp:spPr>
        <a:xfrm>
          <a:off x="2328511" y="3226204"/>
          <a:ext cx="3287708" cy="1668780"/>
        </a:xfrm>
        <a:prstGeom prst="rightArrow">
          <a:avLst>
            <a:gd name="adj1" fmla="val 75000"/>
            <a:gd name="adj2" fmla="val 50000"/>
          </a:avLst>
        </a:prstGeom>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solidFill>
                <a:prstClr val="black">
                  <a:hueOff val="0"/>
                  <a:satOff val="0"/>
                  <a:lumOff val="0"/>
                  <a:alphaOff val="0"/>
                </a:prstClr>
              </a:solidFill>
              <a:latin typeface="Trebuchet MS" panose="020B0603020202020204"/>
              <a:ea typeface="+mn-ea"/>
              <a:cs typeface="+mn-cs"/>
            </a:rPr>
            <a:t>The correlation matrix reveals multicollinearity among certain features.</a:t>
          </a:r>
          <a:endParaRPr lang="en-AE" sz="1200" kern="1200" dirty="0">
            <a:solidFill>
              <a:prstClr val="black">
                <a:hueOff val="0"/>
                <a:satOff val="0"/>
                <a:lumOff val="0"/>
                <a:alphaOff val="0"/>
              </a:prstClr>
            </a:solidFill>
            <a:latin typeface="Trebuchet MS" panose="020B0603020202020204"/>
            <a:ea typeface="+mn-ea"/>
            <a:cs typeface="+mn-cs"/>
          </a:endParaRPr>
        </a:p>
        <a:p>
          <a:pPr marL="114300" lvl="1" indent="-114300" algn="l" defTabSz="533400">
            <a:lnSpc>
              <a:spcPct val="90000"/>
            </a:lnSpc>
            <a:spcBef>
              <a:spcPct val="0"/>
            </a:spcBef>
            <a:spcAft>
              <a:spcPct val="15000"/>
            </a:spcAft>
            <a:buChar char="•"/>
          </a:pPr>
          <a:r>
            <a:rPr lang="en-US" sz="1200" kern="1200" dirty="0">
              <a:solidFill>
                <a:prstClr val="black">
                  <a:hueOff val="0"/>
                  <a:satOff val="0"/>
                  <a:lumOff val="0"/>
                  <a:alphaOff val="0"/>
                </a:prstClr>
              </a:solidFill>
              <a:latin typeface="Trebuchet MS" panose="020B0603020202020204"/>
              <a:ea typeface="+mn-ea"/>
              <a:cs typeface="+mn-cs"/>
            </a:rPr>
            <a:t>By removing these correlated features, we reduced redundancy in the dataset.</a:t>
          </a:r>
          <a:endParaRPr lang="en-AE" sz="1200" kern="1200" dirty="0">
            <a:solidFill>
              <a:prstClr val="black">
                <a:hueOff val="0"/>
                <a:satOff val="0"/>
                <a:lumOff val="0"/>
                <a:alphaOff val="0"/>
              </a:prstClr>
            </a:solidFill>
            <a:latin typeface="Trebuchet MS" panose="020B0603020202020204"/>
            <a:ea typeface="+mn-ea"/>
            <a:cs typeface="+mn-cs"/>
          </a:endParaRPr>
        </a:p>
        <a:p>
          <a:pPr marL="114300" lvl="1" indent="-114300" algn="l" defTabSz="533400">
            <a:lnSpc>
              <a:spcPct val="90000"/>
            </a:lnSpc>
            <a:spcBef>
              <a:spcPct val="0"/>
            </a:spcBef>
            <a:spcAft>
              <a:spcPct val="15000"/>
            </a:spcAft>
            <a:buChar char="•"/>
          </a:pPr>
          <a:endParaRPr lang="en-AE" sz="1200" kern="1200" dirty="0">
            <a:solidFill>
              <a:prstClr val="black">
                <a:hueOff val="0"/>
                <a:satOff val="0"/>
                <a:lumOff val="0"/>
                <a:alphaOff val="0"/>
              </a:prstClr>
            </a:solidFill>
            <a:latin typeface="Trebuchet MS" panose="020B0603020202020204"/>
            <a:ea typeface="+mn-ea"/>
            <a:cs typeface="+mn-cs"/>
          </a:endParaRPr>
        </a:p>
      </dsp:txBody>
      <dsp:txXfrm>
        <a:off x="2328511" y="3434802"/>
        <a:ext cx="2661916" cy="1251585"/>
      </dsp:txXfrm>
    </dsp:sp>
    <dsp:sp modelId="{2A930913-460A-456B-B4A3-7878AE7B2898}">
      <dsp:nvSpPr>
        <dsp:cNvPr id="0" name=""/>
        <dsp:cNvSpPr/>
      </dsp:nvSpPr>
      <dsp:spPr>
        <a:xfrm>
          <a:off x="20226" y="3327760"/>
          <a:ext cx="2268339" cy="146566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Feature Extraction</a:t>
          </a:r>
          <a:endParaRPr lang="en-AE" sz="2900" kern="1200" dirty="0"/>
        </a:p>
      </dsp:txBody>
      <dsp:txXfrm>
        <a:off x="91774" y="3399308"/>
        <a:ext cx="2125243" cy="1322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7CFA94-0CDB-5247-B7BA-4BC1A3F58428}">
      <dsp:nvSpPr>
        <dsp:cNvPr id="0" name=""/>
        <dsp:cNvSpPr/>
      </dsp:nvSpPr>
      <dsp:spPr>
        <a:xfrm>
          <a:off x="0" y="43025"/>
          <a:ext cx="8681154" cy="1310400"/>
        </a:xfrm>
        <a:prstGeom prst="rect">
          <a:avLst/>
        </a:prstGeom>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ctr" anchorCtr="0">
          <a:noAutofit/>
        </a:bodyPr>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Both the Elbow and Silhouette methods suggest the optimal number of clusters is 2, which is also confirmed by K-Means clustering and the PCA visualization.</a:t>
          </a:r>
          <a:endParaRPr lang="en-AE" sz="1600" b="0" i="0" u="none" kern="1200" dirty="0">
            <a:solidFill>
              <a:prstClr val="black"/>
            </a:solidFill>
            <a:latin typeface="Trebuchet MS" panose="020B0603020202020204"/>
            <a:ea typeface="+mn-ea"/>
            <a:cs typeface="+mn-cs"/>
          </a:endParaRPr>
        </a:p>
      </dsp:txBody>
      <dsp:txXfrm>
        <a:off x="0" y="43025"/>
        <a:ext cx="8681154" cy="1310400"/>
      </dsp:txXfrm>
    </dsp:sp>
    <dsp:sp modelId="{413AC8E5-F320-F441-A655-BF2FF0818723}">
      <dsp:nvSpPr>
        <dsp:cNvPr id="0" name=""/>
        <dsp:cNvSpPr/>
      </dsp:nvSpPr>
      <dsp:spPr>
        <a:xfrm>
          <a:off x="0" y="11295"/>
          <a:ext cx="6076807" cy="62674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9689" tIns="0" rIns="229689" bIns="0" numCol="1" spcCol="1270" anchor="ctr" anchorCtr="0">
          <a:noAutofit/>
        </a:bodyPr>
        <a:lstStyle/>
        <a:p>
          <a:pPr marL="0" lvl="0" indent="0" algn="l" defTabSz="711200">
            <a:lnSpc>
              <a:spcPct val="100000"/>
            </a:lnSpc>
            <a:spcBef>
              <a:spcPct val="0"/>
            </a:spcBef>
            <a:spcAft>
              <a:spcPts val="600"/>
            </a:spcAft>
            <a:buNone/>
          </a:pPr>
          <a:r>
            <a:rPr lang="en-US" sz="1600" kern="1200" dirty="0">
              <a:solidFill>
                <a:schemeClr val="bg1"/>
              </a:solidFill>
            </a:rPr>
            <a:t>Clustering</a:t>
          </a:r>
          <a:endParaRPr lang="en-AE" sz="1600" kern="1200" dirty="0">
            <a:solidFill>
              <a:schemeClr val="bg1"/>
            </a:solidFill>
          </a:endParaRPr>
        </a:p>
      </dsp:txBody>
      <dsp:txXfrm>
        <a:off x="30595" y="41890"/>
        <a:ext cx="6015617" cy="565551"/>
      </dsp:txXfrm>
    </dsp:sp>
    <dsp:sp modelId="{39474C61-663F-3F48-A9D6-CFF543C42489}">
      <dsp:nvSpPr>
        <dsp:cNvPr id="0" name=""/>
        <dsp:cNvSpPr/>
      </dsp:nvSpPr>
      <dsp:spPr>
        <a:xfrm>
          <a:off x="0" y="1493446"/>
          <a:ext cx="8681154" cy="1556099"/>
        </a:xfrm>
        <a:prstGeom prst="rect">
          <a:avLst/>
        </a:prstGeom>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ctr" anchorCtr="0">
          <a:noAutofit/>
        </a:bodyPr>
        <a:lstStyle/>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The Yeo-Johnson transformation and outlier removal enhanced model performance. Among the models, Random Forest was the best, offering the highest accuracy and stability, particularly with test sizes between 0.10 and 0.20.</a:t>
          </a:r>
          <a:endParaRPr lang="en-AE" sz="1600" b="0" i="0" u="none" kern="1200" dirty="0">
            <a:solidFill>
              <a:prstClr val="black"/>
            </a:solidFill>
            <a:latin typeface="Trebuchet MS" panose="020B0603020202020204"/>
            <a:ea typeface="+mn-ea"/>
            <a:cs typeface="+mn-cs"/>
          </a:endParaRPr>
        </a:p>
      </dsp:txBody>
      <dsp:txXfrm>
        <a:off x="0" y="1493446"/>
        <a:ext cx="8681154" cy="1556099"/>
      </dsp:txXfrm>
    </dsp:sp>
    <dsp:sp modelId="{F81CB47E-E4A5-D549-A719-384EBAF0DD01}">
      <dsp:nvSpPr>
        <dsp:cNvPr id="0" name=""/>
        <dsp:cNvSpPr/>
      </dsp:nvSpPr>
      <dsp:spPr>
        <a:xfrm>
          <a:off x="0" y="1449789"/>
          <a:ext cx="6076807" cy="62674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9689" tIns="0" rIns="229689" bIns="0" numCol="1" spcCol="1270" anchor="ctr" anchorCtr="0">
          <a:noAutofit/>
        </a:bodyPr>
        <a:lstStyle/>
        <a:p>
          <a:pPr marL="0" lvl="0" indent="0" algn="l" defTabSz="711200">
            <a:lnSpc>
              <a:spcPct val="100000"/>
            </a:lnSpc>
            <a:spcBef>
              <a:spcPct val="0"/>
            </a:spcBef>
            <a:spcAft>
              <a:spcPts val="600"/>
            </a:spcAft>
            <a:buNone/>
          </a:pPr>
          <a:r>
            <a:rPr lang="en-US" sz="1600" kern="1200" dirty="0">
              <a:solidFill>
                <a:schemeClr val="bg1"/>
              </a:solidFill>
            </a:rPr>
            <a:t>Regression</a:t>
          </a:r>
        </a:p>
      </dsp:txBody>
      <dsp:txXfrm>
        <a:off x="30595" y="1480384"/>
        <a:ext cx="6015617" cy="565551"/>
      </dsp:txXfrm>
    </dsp:sp>
    <dsp:sp modelId="{B92B3C55-34EE-0249-8662-15B0DEA8B298}">
      <dsp:nvSpPr>
        <dsp:cNvPr id="0" name=""/>
        <dsp:cNvSpPr/>
      </dsp:nvSpPr>
      <dsp:spPr>
        <a:xfrm>
          <a:off x="0" y="3189567"/>
          <a:ext cx="8681154" cy="1556099"/>
        </a:xfrm>
        <a:prstGeom prst="rect">
          <a:avLst/>
        </a:prstGeom>
        <a:solidFill>
          <a:srgbClr val="E84C22">
            <a:alpha val="90000"/>
            <a:tint val="40000"/>
            <a:hueOff val="0"/>
            <a:satOff val="0"/>
            <a:lumOff val="0"/>
            <a:alphaOff val="0"/>
          </a:srgbClr>
        </a:solidFill>
        <a:ln w="19050" cap="rnd" cmpd="sng" algn="ctr">
          <a:solidFill>
            <a:srgbClr val="E84C22">
              <a:alpha val="90000"/>
              <a:tint val="40000"/>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ctr" anchorCtr="0">
          <a:noAutofit/>
        </a:bodyPr>
        <a:lstStyle/>
        <a:p>
          <a:pPr marL="171450" lvl="1" indent="-171450" algn="l" defTabSz="711200">
            <a:lnSpc>
              <a:spcPct val="100000"/>
            </a:lnSpc>
            <a:spcBef>
              <a:spcPct val="0"/>
            </a:spcBef>
            <a:spcAft>
              <a:spcPts val="600"/>
            </a:spcAft>
            <a:buNone/>
          </a:pP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a:t>
          </a:r>
          <a:endParaRPr lang="en-AE" sz="1600" b="0" i="0" u="none" kern="1200" dirty="0">
            <a:solidFill>
              <a:prstClr val="black"/>
            </a:solidFill>
            <a:latin typeface="Trebuchet MS" panose="020B0603020202020204"/>
            <a:ea typeface="+mn-ea"/>
            <a:cs typeface="+mn-cs"/>
          </a:endParaRPr>
        </a:p>
        <a:p>
          <a:pPr marL="171450" lvl="1" indent="-171450" algn="l" defTabSz="711200">
            <a:lnSpc>
              <a:spcPct val="100000"/>
            </a:lnSpc>
            <a:spcBef>
              <a:spcPct val="0"/>
            </a:spcBef>
            <a:spcAft>
              <a:spcPts val="600"/>
            </a:spcAft>
            <a:buNone/>
          </a:pPr>
          <a:r>
            <a:rPr lang="en-GB" sz="1600" b="0" i="0" u="none" kern="1200" dirty="0">
              <a:solidFill>
                <a:prstClr val="black"/>
              </a:solidFill>
              <a:latin typeface="Trebuchet MS" panose="020B0603020202020204"/>
              <a:ea typeface="+mn-ea"/>
              <a:cs typeface="+mn-cs"/>
            </a:rPr>
            <a:t>   CNNs outperformed MLPs in image classification, achieving higher accuracy and better generalization by capturing spatial features. MLPs struggled with spatial data and showed overfitting. CNNs are the optimal choice for image classification tasks.</a:t>
          </a:r>
          <a:endParaRPr lang="en-AE" sz="1600" b="0" i="0" u="none" kern="1200" dirty="0">
            <a:solidFill>
              <a:prstClr val="black"/>
            </a:solidFill>
            <a:latin typeface="Trebuchet MS" panose="020B0603020202020204"/>
            <a:ea typeface="+mn-ea"/>
            <a:cs typeface="+mn-cs"/>
          </a:endParaRPr>
        </a:p>
      </dsp:txBody>
      <dsp:txXfrm>
        <a:off x="0" y="3189567"/>
        <a:ext cx="8681154" cy="1556099"/>
      </dsp:txXfrm>
    </dsp:sp>
    <dsp:sp modelId="{07624ECE-594A-F648-9BB0-E8A2829B8F7A}">
      <dsp:nvSpPr>
        <dsp:cNvPr id="0" name=""/>
        <dsp:cNvSpPr/>
      </dsp:nvSpPr>
      <dsp:spPr>
        <a:xfrm>
          <a:off x="0" y="3150470"/>
          <a:ext cx="6076807" cy="62674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9689" tIns="0" rIns="229689" bIns="0" numCol="1" spcCol="1270" anchor="ctr" anchorCtr="0">
          <a:noAutofit/>
        </a:bodyPr>
        <a:lstStyle/>
        <a:p>
          <a:pPr marL="0" lvl="0" indent="0" algn="l" defTabSz="711200">
            <a:lnSpc>
              <a:spcPct val="100000"/>
            </a:lnSpc>
            <a:spcBef>
              <a:spcPct val="0"/>
            </a:spcBef>
            <a:spcAft>
              <a:spcPts val="600"/>
            </a:spcAft>
            <a:buNone/>
          </a:pPr>
          <a:r>
            <a:rPr lang="en-US" sz="1600" kern="1200" dirty="0">
              <a:solidFill>
                <a:schemeClr val="bg1"/>
              </a:solidFill>
            </a:rPr>
            <a:t>Classification</a:t>
          </a:r>
          <a:endParaRPr lang="en-AE" sz="1600" kern="1200" dirty="0">
            <a:solidFill>
              <a:schemeClr val="bg1"/>
            </a:solidFill>
          </a:endParaRPr>
        </a:p>
      </dsp:txBody>
      <dsp:txXfrm>
        <a:off x="30595" y="3181065"/>
        <a:ext cx="6015617" cy="565551"/>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1F5408-5264-495E-A51D-92D4D7FECED6}" type="datetimeFigureOut">
              <a:rPr lang="en-AE" smtClean="0"/>
              <a:t>11/28/24</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DF313-2997-4790-AE12-A1FF91387279}" type="slidenum">
              <a:rPr lang="en-AE" smtClean="0"/>
              <a:t>‹#›</a:t>
            </a:fld>
            <a:endParaRPr lang="en-AE"/>
          </a:p>
        </p:txBody>
      </p:sp>
    </p:spTree>
    <p:extLst>
      <p:ext uri="{BB962C8B-B14F-4D97-AF65-F5344CB8AC3E}">
        <p14:creationId xmlns:p14="http://schemas.microsoft.com/office/powerpoint/2010/main" val="1469667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BEF823-48A5-43FC-BE03-E79964288B41}" type="datetimeFigureOut">
              <a:rPr lang="en-US" smtClean="0"/>
              <a:t>11/28/24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327708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808711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8188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240682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143247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027851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9257513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84622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833982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157964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2796586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8" name="Footer Placeholder 7"/>
          <p:cNvSpPr>
            <a:spLocks noGrp="1"/>
          </p:cNvSpPr>
          <p:nvPr>
            <p:ph type="ftr" sz="quarter" idx="11"/>
          </p:nvPr>
        </p:nvSpPr>
        <p:spPr/>
        <p:txBody>
          <a:bodyPr/>
          <a:lstStyle/>
          <a:p>
            <a:pPr algn="l"/>
            <a:endParaRPr lang="en-US" dirty="0"/>
          </a:p>
        </p:txBody>
      </p:sp>
      <p:sp>
        <p:nvSpPr>
          <p:cNvPr id="9" name="Slide Number Placeholder 8"/>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5029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12496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3" name="Footer Placeholder 2"/>
          <p:cNvSpPr>
            <a:spLocks noGrp="1"/>
          </p:cNvSpPr>
          <p:nvPr>
            <p:ph type="ftr" sz="quarter" idx="11"/>
          </p:nvPr>
        </p:nvSpPr>
        <p:spPr/>
        <p:txBody>
          <a:bodyPr/>
          <a:lstStyle/>
          <a:p>
            <a:pPr algn="l"/>
            <a:endParaRPr lang="en-US" dirty="0"/>
          </a:p>
        </p:txBody>
      </p:sp>
      <p:sp>
        <p:nvSpPr>
          <p:cNvPr id="4" name="Slide Number Placeholder 3"/>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273392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662339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53BEF823-48A5-43FC-BE03-E79964288B41}" type="datetimeFigureOut">
              <a:rPr lang="en-US" smtClean="0"/>
              <a:pPr algn="r"/>
              <a:t>11/28/24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93339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lgn="r"/>
            <a:fld id="{53BEF823-48A5-43FC-BE03-E79964288B41}" type="datetimeFigureOut">
              <a:rPr lang="en-US" smtClean="0"/>
              <a:pPr algn="r"/>
              <a:t>11/28/24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lgn="l"/>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31025122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5.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E08675-395F-6485-BBD2-EC47D4983083}"/>
              </a:ext>
            </a:extLst>
          </p:cNvPr>
          <p:cNvPicPr>
            <a:picLocks noChangeAspect="1"/>
          </p:cNvPicPr>
          <p:nvPr/>
        </p:nvPicPr>
        <p:blipFill>
          <a:blip r:embed="rId2">
            <a:extLst>
              <a:ext uri="{28A0092B-C50C-407E-A947-70E740481C1C}">
                <a14:useLocalDpi xmlns:a14="http://schemas.microsoft.com/office/drawing/2010/main" val="0"/>
              </a:ext>
            </a:extLst>
          </a:blip>
          <a:srcRect l="183" r="183"/>
          <a:stretch/>
        </p:blipFill>
        <p:spPr>
          <a:xfrm>
            <a:off x="-6097" y="1"/>
            <a:ext cx="12191998" cy="6857999"/>
          </a:xfrm>
          <a:prstGeom prst="rect">
            <a:avLst/>
          </a:prstGeom>
        </p:spPr>
      </p:pic>
      <p:sp>
        <p:nvSpPr>
          <p:cNvPr id="6" name="Rectangle 5">
            <a:extLst>
              <a:ext uri="{FF2B5EF4-FFF2-40B4-BE49-F238E27FC236}">
                <a16:creationId xmlns:a16="http://schemas.microsoft.com/office/drawing/2014/main" id="{78E9EEA3-31DC-662F-00D2-E78634009E45}"/>
              </a:ext>
            </a:extLst>
          </p:cNvPr>
          <p:cNvSpPr/>
          <p:nvPr/>
        </p:nvSpPr>
        <p:spPr>
          <a:xfrm>
            <a:off x="1808890" y="853374"/>
            <a:ext cx="8562024" cy="92333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FOOD CALORIE ESTIMATION</a:t>
            </a:r>
          </a:p>
        </p:txBody>
      </p:sp>
      <p:sp>
        <p:nvSpPr>
          <p:cNvPr id="3" name="Rectangle: Rounded Corners 2">
            <a:extLst>
              <a:ext uri="{FF2B5EF4-FFF2-40B4-BE49-F238E27FC236}">
                <a16:creationId xmlns:a16="http://schemas.microsoft.com/office/drawing/2014/main" id="{9EF7EBA7-0266-4CFD-25F4-06310D0A9DC6}"/>
              </a:ext>
            </a:extLst>
          </p:cNvPr>
          <p:cNvSpPr/>
          <p:nvPr/>
        </p:nvSpPr>
        <p:spPr>
          <a:xfrm>
            <a:off x="2843782" y="2219225"/>
            <a:ext cx="6492240" cy="4059936"/>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bg1"/>
                </a:solidFill>
              </a:rPr>
              <a:t>GROUP: PG 9</a:t>
            </a:r>
          </a:p>
          <a:p>
            <a:pPr algn="ctr"/>
            <a:r>
              <a:rPr lang="en-US" sz="2000" b="1" dirty="0">
                <a:solidFill>
                  <a:schemeClr val="bg1"/>
                </a:solidFill>
              </a:rPr>
              <a:t>MEMBERS:</a:t>
            </a:r>
          </a:p>
          <a:p>
            <a:pPr algn="ctr"/>
            <a:endParaRPr lang="en-US" sz="2000" b="1" dirty="0">
              <a:solidFill>
                <a:schemeClr val="bg1"/>
              </a:solidFill>
            </a:endParaRPr>
          </a:p>
          <a:p>
            <a:pPr marL="742950" lvl="1" indent="-285750">
              <a:buFont typeface="Arial" panose="020B0604020202020204" pitchFamily="34" charset="0"/>
              <a:buChar char="•"/>
            </a:pPr>
            <a:r>
              <a:rPr lang="en-US" sz="2000" b="1" dirty="0">
                <a:solidFill>
                  <a:schemeClr val="bg1"/>
                </a:solidFill>
              </a:rPr>
              <a:t>ALFIAMOL AJIMSHAN SEMEENA</a:t>
            </a:r>
          </a:p>
          <a:p>
            <a:pPr marL="742950" lvl="1" indent="-285750">
              <a:buFont typeface="Arial" panose="020B0604020202020204" pitchFamily="34" charset="0"/>
              <a:buChar char="•"/>
            </a:pPr>
            <a:r>
              <a:rPr lang="en-US" sz="2000" b="1" dirty="0">
                <a:solidFill>
                  <a:schemeClr val="bg1"/>
                </a:solidFill>
              </a:rPr>
              <a:t>ALFIYA AZIZ TAMBOLI</a:t>
            </a:r>
          </a:p>
          <a:p>
            <a:pPr marL="742950" lvl="1" indent="-285750">
              <a:buFont typeface="Arial" panose="020B0604020202020204" pitchFamily="34" charset="0"/>
              <a:buChar char="•"/>
            </a:pPr>
            <a:r>
              <a:rPr lang="en-US" sz="2000" b="1" dirty="0">
                <a:solidFill>
                  <a:schemeClr val="bg1"/>
                </a:solidFill>
              </a:rPr>
              <a:t>RUKHSANA PARILAKATHOOTT SHAJAHAN</a:t>
            </a:r>
          </a:p>
          <a:p>
            <a:pPr marL="742950" lvl="1" indent="-285750">
              <a:buFont typeface="Arial" panose="020B0604020202020204" pitchFamily="34" charset="0"/>
              <a:buChar char="•"/>
            </a:pPr>
            <a:r>
              <a:rPr lang="en-US" sz="2000" b="1" dirty="0">
                <a:solidFill>
                  <a:schemeClr val="bg1"/>
                </a:solidFill>
              </a:rPr>
              <a:t>TANISHKA BHISE</a:t>
            </a:r>
          </a:p>
          <a:p>
            <a:pPr marL="742950" lvl="1" indent="-285750">
              <a:buFont typeface="Arial" panose="020B0604020202020204" pitchFamily="34" charset="0"/>
              <a:buChar char="•"/>
            </a:pPr>
            <a:r>
              <a:rPr lang="en-US" sz="2000" b="1" dirty="0">
                <a:solidFill>
                  <a:schemeClr val="bg1"/>
                </a:solidFill>
              </a:rPr>
              <a:t>YASHICA JAIN</a:t>
            </a:r>
          </a:p>
        </p:txBody>
      </p:sp>
    </p:spTree>
    <p:extLst>
      <p:ext uri="{BB962C8B-B14F-4D97-AF65-F5344CB8AC3E}">
        <p14:creationId xmlns:p14="http://schemas.microsoft.com/office/powerpoint/2010/main" val="3444035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7CD93E-93DD-B51D-CA9D-7F42671F9C93}"/>
              </a:ext>
            </a:extLst>
          </p:cNvPr>
          <p:cNvSpPr/>
          <p:nvPr/>
        </p:nvSpPr>
        <p:spPr>
          <a:xfrm>
            <a:off x="3931784" y="327533"/>
            <a:ext cx="4328429"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CONCLUSION</a:t>
            </a:r>
          </a:p>
        </p:txBody>
      </p:sp>
      <p:graphicFrame>
        <p:nvGraphicFramePr>
          <p:cNvPr id="6" name="Diagram 5">
            <a:extLst>
              <a:ext uri="{FF2B5EF4-FFF2-40B4-BE49-F238E27FC236}">
                <a16:creationId xmlns:a16="http://schemas.microsoft.com/office/drawing/2014/main" id="{9EF0BEB4-7D03-CE07-106E-1131D7B386F8}"/>
              </a:ext>
            </a:extLst>
          </p:cNvPr>
          <p:cNvGraphicFramePr/>
          <p:nvPr>
            <p:extLst>
              <p:ext uri="{D42A27DB-BD31-4B8C-83A1-F6EECF244321}">
                <p14:modId xmlns:p14="http://schemas.microsoft.com/office/powerpoint/2010/main" val="3458366644"/>
              </p:ext>
            </p:extLst>
          </p:nvPr>
        </p:nvGraphicFramePr>
        <p:xfrm>
          <a:off x="699912" y="1352463"/>
          <a:ext cx="8681154" cy="47886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81952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3C65B4B8-E1A1-0FEC-27B0-EE4F1AC8BF8C}"/>
              </a:ext>
            </a:extLst>
          </p:cNvPr>
          <p:cNvSpPr/>
          <p:nvPr/>
        </p:nvSpPr>
        <p:spPr>
          <a:xfrm>
            <a:off x="440009" y="1943430"/>
            <a:ext cx="1917813" cy="2961685"/>
          </a:xfrm>
          <a:custGeom>
            <a:avLst/>
            <a:gdLst>
              <a:gd name="connsiteX0" fmla="*/ 0 w 1917813"/>
              <a:gd name="connsiteY0" fmla="*/ 0 h 2961685"/>
              <a:gd name="connsiteX1" fmla="*/ 474442 w 1917813"/>
              <a:gd name="connsiteY1" fmla="*/ 0 h 2961685"/>
              <a:gd name="connsiteX2" fmla="*/ 479200 w 1917813"/>
              <a:gd name="connsiteY2" fmla="*/ 54677 h 2961685"/>
              <a:gd name="connsiteX3" fmla="*/ 954859 w 1917813"/>
              <a:gd name="connsiteY3" fmla="*/ 503731 h 2961685"/>
              <a:gd name="connsiteX4" fmla="*/ 1430518 w 1917813"/>
              <a:gd name="connsiteY4" fmla="*/ 54677 h 2961685"/>
              <a:gd name="connsiteX5" fmla="*/ 1435276 w 1917813"/>
              <a:gd name="connsiteY5" fmla="*/ 0 h 2961685"/>
              <a:gd name="connsiteX6" fmla="*/ 1917813 w 1917813"/>
              <a:gd name="connsiteY6" fmla="*/ 0 h 2961685"/>
              <a:gd name="connsiteX7" fmla="*/ 1917813 w 1917813"/>
              <a:gd name="connsiteY7" fmla="*/ 2961685 h 2961685"/>
              <a:gd name="connsiteX8" fmla="*/ 0 w 1917813"/>
              <a:gd name="connsiteY8" fmla="*/ 2961685 h 29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7813" h="2961685">
                <a:moveTo>
                  <a:pt x="0" y="0"/>
                </a:moveTo>
                <a:lnTo>
                  <a:pt x="474442" y="0"/>
                </a:lnTo>
                <a:lnTo>
                  <a:pt x="479200" y="54677"/>
                </a:lnTo>
                <a:cubicBezTo>
                  <a:pt x="524473" y="310951"/>
                  <a:pt x="720230" y="503731"/>
                  <a:pt x="954859" y="503731"/>
                </a:cubicBezTo>
                <a:cubicBezTo>
                  <a:pt x="1189488" y="503731"/>
                  <a:pt x="1385245" y="310951"/>
                  <a:pt x="1430518" y="54677"/>
                </a:cubicBezTo>
                <a:lnTo>
                  <a:pt x="1435276" y="0"/>
                </a:lnTo>
                <a:lnTo>
                  <a:pt x="1917813" y="0"/>
                </a:lnTo>
                <a:lnTo>
                  <a:pt x="1917813" y="2961685"/>
                </a:lnTo>
                <a:lnTo>
                  <a:pt x="0" y="2961685"/>
                </a:lnTo>
                <a:close/>
              </a:path>
            </a:pathLst>
          </a:custGeom>
          <a:gradFill flip="none" rotWithShape="1">
            <a:gsLst>
              <a:gs pos="0">
                <a:schemeClr val="accent3">
                  <a:lumMod val="50000"/>
                  <a:shade val="30000"/>
                  <a:satMod val="115000"/>
                </a:schemeClr>
              </a:gs>
              <a:gs pos="50000">
                <a:schemeClr val="accent3">
                  <a:lumMod val="50000"/>
                  <a:shade val="67500"/>
                  <a:satMod val="115000"/>
                </a:schemeClr>
              </a:gs>
              <a:gs pos="100000">
                <a:schemeClr val="accent3">
                  <a:lumMod val="50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1" spc="50" dirty="0">
                <a:ln w="0"/>
                <a:solidFill>
                  <a:schemeClr val="bg2"/>
                </a:solidFill>
                <a:effectLst>
                  <a:innerShdw blurRad="63500" dist="50800" dir="13500000">
                    <a:srgbClr val="000000">
                      <a:alpha val="50000"/>
                    </a:srgbClr>
                  </a:innerShdw>
                </a:effectLst>
              </a:rPr>
              <a:t>PROJECT TOPIC, OBJECTION, DATASET</a:t>
            </a:r>
            <a:endParaRPr lang="en-AE" b="1" spc="50" dirty="0">
              <a:ln w="0"/>
              <a:solidFill>
                <a:schemeClr val="bg2"/>
              </a:solidFill>
              <a:effectLst>
                <a:innerShdw blurRad="63500" dist="50800" dir="13500000">
                  <a:srgbClr val="000000">
                    <a:alpha val="50000"/>
                  </a:srgbClr>
                </a:innerShdw>
              </a:effectLst>
            </a:endParaRPr>
          </a:p>
        </p:txBody>
      </p:sp>
      <p:sp>
        <p:nvSpPr>
          <p:cNvPr id="5" name="Freeform: Shape 4">
            <a:extLst>
              <a:ext uri="{FF2B5EF4-FFF2-40B4-BE49-F238E27FC236}">
                <a16:creationId xmlns:a16="http://schemas.microsoft.com/office/drawing/2014/main" id="{78C00526-4B15-6972-86E3-08129D4438B1}"/>
              </a:ext>
            </a:extLst>
          </p:cNvPr>
          <p:cNvSpPr/>
          <p:nvPr/>
        </p:nvSpPr>
        <p:spPr>
          <a:xfrm>
            <a:off x="2796644" y="1943430"/>
            <a:ext cx="1917813" cy="2961685"/>
          </a:xfrm>
          <a:custGeom>
            <a:avLst/>
            <a:gdLst>
              <a:gd name="connsiteX0" fmla="*/ 0 w 1917813"/>
              <a:gd name="connsiteY0" fmla="*/ 0 h 2961685"/>
              <a:gd name="connsiteX1" fmla="*/ 474442 w 1917813"/>
              <a:gd name="connsiteY1" fmla="*/ 0 h 2961685"/>
              <a:gd name="connsiteX2" fmla="*/ 479200 w 1917813"/>
              <a:gd name="connsiteY2" fmla="*/ 54677 h 2961685"/>
              <a:gd name="connsiteX3" fmla="*/ 954859 w 1917813"/>
              <a:gd name="connsiteY3" fmla="*/ 503731 h 2961685"/>
              <a:gd name="connsiteX4" fmla="*/ 1430518 w 1917813"/>
              <a:gd name="connsiteY4" fmla="*/ 54677 h 2961685"/>
              <a:gd name="connsiteX5" fmla="*/ 1435276 w 1917813"/>
              <a:gd name="connsiteY5" fmla="*/ 0 h 2961685"/>
              <a:gd name="connsiteX6" fmla="*/ 1917813 w 1917813"/>
              <a:gd name="connsiteY6" fmla="*/ 0 h 2961685"/>
              <a:gd name="connsiteX7" fmla="*/ 1917813 w 1917813"/>
              <a:gd name="connsiteY7" fmla="*/ 2961685 h 2961685"/>
              <a:gd name="connsiteX8" fmla="*/ 0 w 1917813"/>
              <a:gd name="connsiteY8" fmla="*/ 2961685 h 29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7813" h="2961685">
                <a:moveTo>
                  <a:pt x="0" y="0"/>
                </a:moveTo>
                <a:lnTo>
                  <a:pt x="474442" y="0"/>
                </a:lnTo>
                <a:lnTo>
                  <a:pt x="479200" y="54677"/>
                </a:lnTo>
                <a:cubicBezTo>
                  <a:pt x="524473" y="310951"/>
                  <a:pt x="720230" y="503731"/>
                  <a:pt x="954859" y="503731"/>
                </a:cubicBezTo>
                <a:cubicBezTo>
                  <a:pt x="1189488" y="503731"/>
                  <a:pt x="1385245" y="310951"/>
                  <a:pt x="1430518" y="54677"/>
                </a:cubicBezTo>
                <a:lnTo>
                  <a:pt x="1435276" y="0"/>
                </a:lnTo>
                <a:lnTo>
                  <a:pt x="1917813" y="0"/>
                </a:lnTo>
                <a:lnTo>
                  <a:pt x="1917813" y="2961685"/>
                </a:lnTo>
                <a:lnTo>
                  <a:pt x="0" y="2961685"/>
                </a:lnTo>
                <a:close/>
              </a:path>
            </a:pathLst>
          </a:cu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1" spc="50" dirty="0">
                <a:ln w="0"/>
                <a:solidFill>
                  <a:schemeClr val="bg2"/>
                </a:solidFill>
                <a:effectLst>
                  <a:innerShdw blurRad="63500" dist="50800" dir="13500000">
                    <a:srgbClr val="000000">
                      <a:alpha val="50000"/>
                    </a:srgbClr>
                  </a:innerShdw>
                </a:effectLst>
              </a:rPr>
              <a:t>DATA ANALYSIS AND EXPLORATION</a:t>
            </a:r>
            <a:endParaRPr lang="en-AE" b="1" spc="50" dirty="0">
              <a:ln w="0"/>
              <a:solidFill>
                <a:schemeClr val="bg2"/>
              </a:solidFill>
              <a:effectLst>
                <a:innerShdw blurRad="63500" dist="50800" dir="13500000">
                  <a:srgbClr val="000000">
                    <a:alpha val="50000"/>
                  </a:srgbClr>
                </a:innerShdw>
              </a:effectLst>
            </a:endParaRPr>
          </a:p>
        </p:txBody>
      </p:sp>
      <p:sp>
        <p:nvSpPr>
          <p:cNvPr id="6" name="Freeform: Shape 5">
            <a:extLst>
              <a:ext uri="{FF2B5EF4-FFF2-40B4-BE49-F238E27FC236}">
                <a16:creationId xmlns:a16="http://schemas.microsoft.com/office/drawing/2014/main" id="{BFF31BF3-7FD9-1079-2046-F28B579216A6}"/>
              </a:ext>
            </a:extLst>
          </p:cNvPr>
          <p:cNvSpPr/>
          <p:nvPr/>
        </p:nvSpPr>
        <p:spPr>
          <a:xfrm>
            <a:off x="10017259" y="1943430"/>
            <a:ext cx="1917813" cy="2961685"/>
          </a:xfrm>
          <a:custGeom>
            <a:avLst/>
            <a:gdLst>
              <a:gd name="connsiteX0" fmla="*/ 0 w 1917813"/>
              <a:gd name="connsiteY0" fmla="*/ 0 h 2961685"/>
              <a:gd name="connsiteX1" fmla="*/ 474442 w 1917813"/>
              <a:gd name="connsiteY1" fmla="*/ 0 h 2961685"/>
              <a:gd name="connsiteX2" fmla="*/ 479200 w 1917813"/>
              <a:gd name="connsiteY2" fmla="*/ 54677 h 2961685"/>
              <a:gd name="connsiteX3" fmla="*/ 954859 w 1917813"/>
              <a:gd name="connsiteY3" fmla="*/ 503731 h 2961685"/>
              <a:gd name="connsiteX4" fmla="*/ 1430518 w 1917813"/>
              <a:gd name="connsiteY4" fmla="*/ 54677 h 2961685"/>
              <a:gd name="connsiteX5" fmla="*/ 1435276 w 1917813"/>
              <a:gd name="connsiteY5" fmla="*/ 0 h 2961685"/>
              <a:gd name="connsiteX6" fmla="*/ 1917813 w 1917813"/>
              <a:gd name="connsiteY6" fmla="*/ 0 h 2961685"/>
              <a:gd name="connsiteX7" fmla="*/ 1917813 w 1917813"/>
              <a:gd name="connsiteY7" fmla="*/ 2961685 h 2961685"/>
              <a:gd name="connsiteX8" fmla="*/ 0 w 1917813"/>
              <a:gd name="connsiteY8" fmla="*/ 2961685 h 29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7813" h="2961685">
                <a:moveTo>
                  <a:pt x="0" y="0"/>
                </a:moveTo>
                <a:lnTo>
                  <a:pt x="474442" y="0"/>
                </a:lnTo>
                <a:lnTo>
                  <a:pt x="479200" y="54677"/>
                </a:lnTo>
                <a:cubicBezTo>
                  <a:pt x="524473" y="310951"/>
                  <a:pt x="720230" y="503731"/>
                  <a:pt x="954859" y="503731"/>
                </a:cubicBezTo>
                <a:cubicBezTo>
                  <a:pt x="1189488" y="503731"/>
                  <a:pt x="1385245" y="310951"/>
                  <a:pt x="1430518" y="54677"/>
                </a:cubicBezTo>
                <a:lnTo>
                  <a:pt x="1435276" y="0"/>
                </a:lnTo>
                <a:lnTo>
                  <a:pt x="1917813" y="0"/>
                </a:lnTo>
                <a:lnTo>
                  <a:pt x="1917813" y="2961685"/>
                </a:lnTo>
                <a:lnTo>
                  <a:pt x="0" y="2961685"/>
                </a:lnTo>
                <a:close/>
              </a:path>
            </a:pathLst>
          </a:custGeom>
          <a:gradFill flip="none" rotWithShape="1">
            <a:gsLst>
              <a:gs pos="0">
                <a:schemeClr val="accent3">
                  <a:lumMod val="50000"/>
                  <a:shade val="30000"/>
                  <a:satMod val="115000"/>
                </a:schemeClr>
              </a:gs>
              <a:gs pos="50000">
                <a:schemeClr val="accent3">
                  <a:lumMod val="50000"/>
                  <a:shade val="67500"/>
                  <a:satMod val="115000"/>
                </a:schemeClr>
              </a:gs>
              <a:gs pos="100000">
                <a:schemeClr val="accent3">
                  <a:lumMod val="50000"/>
                  <a:shade val="100000"/>
                  <a:satMod val="115000"/>
                </a:schemeClr>
              </a:gs>
            </a:gsLst>
            <a:lin ang="5400000" scaled="1"/>
            <a:tileRect/>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1" spc="50" dirty="0">
                <a:ln w="0"/>
                <a:solidFill>
                  <a:schemeClr val="bg2"/>
                </a:solidFill>
                <a:effectLst>
                  <a:innerShdw blurRad="63500" dist="50800" dir="13500000">
                    <a:srgbClr val="000000">
                      <a:alpha val="50000"/>
                    </a:srgbClr>
                  </a:innerShdw>
                </a:effectLst>
              </a:rPr>
              <a:t>NEURAL NETWORKS</a:t>
            </a:r>
            <a:endParaRPr lang="en-AE" b="1" spc="50" dirty="0">
              <a:ln w="0"/>
              <a:solidFill>
                <a:schemeClr val="bg2"/>
              </a:solidFill>
              <a:effectLst>
                <a:innerShdw blurRad="63500" dist="50800" dir="13500000">
                  <a:srgbClr val="000000">
                    <a:alpha val="50000"/>
                  </a:srgbClr>
                </a:innerShdw>
              </a:effectLst>
            </a:endParaRPr>
          </a:p>
        </p:txBody>
      </p:sp>
      <p:sp>
        <p:nvSpPr>
          <p:cNvPr id="7" name="Freeform: Shape 6">
            <a:extLst>
              <a:ext uri="{FF2B5EF4-FFF2-40B4-BE49-F238E27FC236}">
                <a16:creationId xmlns:a16="http://schemas.microsoft.com/office/drawing/2014/main" id="{7BB6B6D2-10BA-61AC-DB0D-EA8E7E40AD42}"/>
              </a:ext>
            </a:extLst>
          </p:cNvPr>
          <p:cNvSpPr/>
          <p:nvPr/>
        </p:nvSpPr>
        <p:spPr>
          <a:xfrm>
            <a:off x="7619149" y="1943430"/>
            <a:ext cx="1917813" cy="2961685"/>
          </a:xfrm>
          <a:custGeom>
            <a:avLst/>
            <a:gdLst>
              <a:gd name="connsiteX0" fmla="*/ 0 w 1917813"/>
              <a:gd name="connsiteY0" fmla="*/ 0 h 2961685"/>
              <a:gd name="connsiteX1" fmla="*/ 474442 w 1917813"/>
              <a:gd name="connsiteY1" fmla="*/ 0 h 2961685"/>
              <a:gd name="connsiteX2" fmla="*/ 479200 w 1917813"/>
              <a:gd name="connsiteY2" fmla="*/ 54677 h 2961685"/>
              <a:gd name="connsiteX3" fmla="*/ 954859 w 1917813"/>
              <a:gd name="connsiteY3" fmla="*/ 503731 h 2961685"/>
              <a:gd name="connsiteX4" fmla="*/ 1430518 w 1917813"/>
              <a:gd name="connsiteY4" fmla="*/ 54677 h 2961685"/>
              <a:gd name="connsiteX5" fmla="*/ 1435276 w 1917813"/>
              <a:gd name="connsiteY5" fmla="*/ 0 h 2961685"/>
              <a:gd name="connsiteX6" fmla="*/ 1917813 w 1917813"/>
              <a:gd name="connsiteY6" fmla="*/ 0 h 2961685"/>
              <a:gd name="connsiteX7" fmla="*/ 1917813 w 1917813"/>
              <a:gd name="connsiteY7" fmla="*/ 2961685 h 2961685"/>
              <a:gd name="connsiteX8" fmla="*/ 0 w 1917813"/>
              <a:gd name="connsiteY8" fmla="*/ 2961685 h 29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7813" h="2961685">
                <a:moveTo>
                  <a:pt x="0" y="0"/>
                </a:moveTo>
                <a:lnTo>
                  <a:pt x="474442" y="0"/>
                </a:lnTo>
                <a:lnTo>
                  <a:pt x="479200" y="54677"/>
                </a:lnTo>
                <a:cubicBezTo>
                  <a:pt x="524473" y="310951"/>
                  <a:pt x="720230" y="503731"/>
                  <a:pt x="954859" y="503731"/>
                </a:cubicBezTo>
                <a:cubicBezTo>
                  <a:pt x="1189488" y="503731"/>
                  <a:pt x="1385245" y="310951"/>
                  <a:pt x="1430518" y="54677"/>
                </a:cubicBezTo>
                <a:lnTo>
                  <a:pt x="1435276" y="0"/>
                </a:lnTo>
                <a:lnTo>
                  <a:pt x="1917813" y="0"/>
                </a:lnTo>
                <a:lnTo>
                  <a:pt x="1917813" y="2961685"/>
                </a:lnTo>
                <a:lnTo>
                  <a:pt x="0" y="2961685"/>
                </a:lnTo>
                <a:close/>
              </a:path>
            </a:pathLst>
          </a:cu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1" spc="50" dirty="0">
                <a:ln w="0"/>
                <a:solidFill>
                  <a:schemeClr val="bg2"/>
                </a:solidFill>
                <a:effectLst>
                  <a:innerShdw blurRad="63500" dist="50800" dir="13500000">
                    <a:srgbClr val="000000">
                      <a:alpha val="50000"/>
                    </a:srgbClr>
                  </a:innerShdw>
                </a:effectLst>
              </a:rPr>
              <a:t>BASELINE TRAINING AND EVALUATION EXPERIMENTS</a:t>
            </a:r>
            <a:endParaRPr lang="en-AE" b="1" spc="50" dirty="0">
              <a:ln w="0"/>
              <a:solidFill>
                <a:schemeClr val="bg2"/>
              </a:solidFill>
              <a:effectLst>
                <a:innerShdw blurRad="63500" dist="50800" dir="13500000">
                  <a:srgbClr val="000000">
                    <a:alpha val="50000"/>
                  </a:srgbClr>
                </a:innerShdw>
              </a:effectLst>
            </a:endParaRPr>
          </a:p>
        </p:txBody>
      </p:sp>
      <p:sp>
        <p:nvSpPr>
          <p:cNvPr id="8" name="Freeform: Shape 7">
            <a:extLst>
              <a:ext uri="{FF2B5EF4-FFF2-40B4-BE49-F238E27FC236}">
                <a16:creationId xmlns:a16="http://schemas.microsoft.com/office/drawing/2014/main" id="{BF7E8774-1A33-9D11-2BE6-CAF3D81E999D}"/>
              </a:ext>
            </a:extLst>
          </p:cNvPr>
          <p:cNvSpPr/>
          <p:nvPr/>
        </p:nvSpPr>
        <p:spPr>
          <a:xfrm>
            <a:off x="5228634" y="1943430"/>
            <a:ext cx="1917813" cy="2961685"/>
          </a:xfrm>
          <a:custGeom>
            <a:avLst/>
            <a:gdLst>
              <a:gd name="connsiteX0" fmla="*/ 0 w 1917813"/>
              <a:gd name="connsiteY0" fmla="*/ 0 h 2961685"/>
              <a:gd name="connsiteX1" fmla="*/ 474442 w 1917813"/>
              <a:gd name="connsiteY1" fmla="*/ 0 h 2961685"/>
              <a:gd name="connsiteX2" fmla="*/ 479200 w 1917813"/>
              <a:gd name="connsiteY2" fmla="*/ 54677 h 2961685"/>
              <a:gd name="connsiteX3" fmla="*/ 954859 w 1917813"/>
              <a:gd name="connsiteY3" fmla="*/ 503731 h 2961685"/>
              <a:gd name="connsiteX4" fmla="*/ 1430518 w 1917813"/>
              <a:gd name="connsiteY4" fmla="*/ 54677 h 2961685"/>
              <a:gd name="connsiteX5" fmla="*/ 1435276 w 1917813"/>
              <a:gd name="connsiteY5" fmla="*/ 0 h 2961685"/>
              <a:gd name="connsiteX6" fmla="*/ 1917813 w 1917813"/>
              <a:gd name="connsiteY6" fmla="*/ 0 h 2961685"/>
              <a:gd name="connsiteX7" fmla="*/ 1917813 w 1917813"/>
              <a:gd name="connsiteY7" fmla="*/ 2961685 h 2961685"/>
              <a:gd name="connsiteX8" fmla="*/ 0 w 1917813"/>
              <a:gd name="connsiteY8" fmla="*/ 2961685 h 29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17813" h="2961685">
                <a:moveTo>
                  <a:pt x="0" y="0"/>
                </a:moveTo>
                <a:lnTo>
                  <a:pt x="474442" y="0"/>
                </a:lnTo>
                <a:lnTo>
                  <a:pt x="479200" y="54677"/>
                </a:lnTo>
                <a:cubicBezTo>
                  <a:pt x="524473" y="310951"/>
                  <a:pt x="720230" y="503731"/>
                  <a:pt x="954859" y="503731"/>
                </a:cubicBezTo>
                <a:cubicBezTo>
                  <a:pt x="1189488" y="503731"/>
                  <a:pt x="1385245" y="310951"/>
                  <a:pt x="1430518" y="54677"/>
                </a:cubicBezTo>
                <a:lnTo>
                  <a:pt x="1435276" y="0"/>
                </a:lnTo>
                <a:lnTo>
                  <a:pt x="1917813" y="0"/>
                </a:lnTo>
                <a:lnTo>
                  <a:pt x="1917813" y="2961685"/>
                </a:lnTo>
                <a:lnTo>
                  <a:pt x="0" y="2961685"/>
                </a:lnTo>
                <a:close/>
              </a:path>
            </a:pathLst>
          </a:custGeom>
          <a:gradFill flip="none" rotWithShape="1">
            <a:gsLst>
              <a:gs pos="0">
                <a:schemeClr val="accent3">
                  <a:lumMod val="60000"/>
                  <a:lumOff val="40000"/>
                  <a:shade val="30000"/>
                  <a:satMod val="115000"/>
                </a:schemeClr>
              </a:gs>
              <a:gs pos="50000">
                <a:schemeClr val="accent3">
                  <a:lumMod val="60000"/>
                  <a:lumOff val="40000"/>
                  <a:shade val="67500"/>
                  <a:satMod val="115000"/>
                </a:schemeClr>
              </a:gs>
              <a:gs pos="100000">
                <a:schemeClr val="accent3">
                  <a:lumMod val="60000"/>
                  <a:lumOff val="40000"/>
                  <a:shade val="100000"/>
                  <a:satMod val="115000"/>
                </a:schemeClr>
              </a:gs>
            </a:gsLst>
            <a:lin ang="5400000" scaled="1"/>
            <a:tileRect/>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1" spc="50" dirty="0">
                <a:ln w="0"/>
                <a:solidFill>
                  <a:schemeClr val="bg2"/>
                </a:solidFill>
                <a:effectLst>
                  <a:innerShdw blurRad="63500" dist="50800" dir="13500000">
                    <a:srgbClr val="000000">
                      <a:alpha val="50000"/>
                    </a:srgbClr>
                  </a:innerShdw>
                </a:effectLst>
              </a:rPr>
              <a:t>CLUSTERING</a:t>
            </a:r>
            <a:endParaRPr lang="en-AE" b="1" spc="50" dirty="0">
              <a:ln w="0"/>
              <a:solidFill>
                <a:schemeClr val="bg2"/>
              </a:solidFill>
              <a:effectLst>
                <a:innerShdw blurRad="63500" dist="50800" dir="13500000">
                  <a:srgbClr val="000000">
                    <a:alpha val="50000"/>
                  </a:srgbClr>
                </a:innerShdw>
              </a:effectLst>
            </a:endParaRPr>
          </a:p>
        </p:txBody>
      </p:sp>
      <p:sp>
        <p:nvSpPr>
          <p:cNvPr id="9" name="Oval 8">
            <a:extLst>
              <a:ext uri="{FF2B5EF4-FFF2-40B4-BE49-F238E27FC236}">
                <a16:creationId xmlns:a16="http://schemas.microsoft.com/office/drawing/2014/main" id="{7E33D10F-FAF9-900D-B231-C613C76BF867}"/>
              </a:ext>
            </a:extLst>
          </p:cNvPr>
          <p:cNvSpPr/>
          <p:nvPr/>
        </p:nvSpPr>
        <p:spPr>
          <a:xfrm>
            <a:off x="990267" y="1526690"/>
            <a:ext cx="817295" cy="833480"/>
          </a:xfrm>
          <a:prstGeom prst="ellipse">
            <a:avLst/>
          </a:prstGeo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spc="50" dirty="0">
                <a:ln w="0"/>
                <a:solidFill>
                  <a:schemeClr val="bg2"/>
                </a:solidFill>
                <a:effectLst>
                  <a:innerShdw blurRad="63500" dist="50800" dir="13500000">
                    <a:srgbClr val="000000">
                      <a:alpha val="50000"/>
                    </a:srgbClr>
                  </a:innerShdw>
                </a:effectLst>
              </a:rPr>
              <a:t>R1</a:t>
            </a:r>
            <a:endParaRPr lang="en-AE" b="1" spc="50" dirty="0">
              <a:ln w="0"/>
              <a:solidFill>
                <a:schemeClr val="bg2"/>
              </a:solidFill>
              <a:effectLst>
                <a:innerShdw blurRad="63500" dist="50800" dir="13500000">
                  <a:srgbClr val="000000">
                    <a:alpha val="50000"/>
                  </a:srgbClr>
                </a:innerShdw>
              </a:effectLst>
            </a:endParaRPr>
          </a:p>
        </p:txBody>
      </p:sp>
      <p:sp>
        <p:nvSpPr>
          <p:cNvPr id="12" name="Oval 11">
            <a:extLst>
              <a:ext uri="{FF2B5EF4-FFF2-40B4-BE49-F238E27FC236}">
                <a16:creationId xmlns:a16="http://schemas.microsoft.com/office/drawing/2014/main" id="{C7E762CA-53F1-96B5-E9C8-26BA79D34682}"/>
              </a:ext>
            </a:extLst>
          </p:cNvPr>
          <p:cNvSpPr/>
          <p:nvPr/>
        </p:nvSpPr>
        <p:spPr>
          <a:xfrm>
            <a:off x="3346902" y="1526690"/>
            <a:ext cx="817295" cy="833480"/>
          </a:xfrm>
          <a:prstGeom prst="ellipse">
            <a:avLst/>
          </a:prstGeo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spc="50" dirty="0">
                <a:ln w="0"/>
                <a:solidFill>
                  <a:schemeClr val="bg2"/>
                </a:solidFill>
                <a:effectLst>
                  <a:innerShdw blurRad="63500" dist="50800" dir="13500000">
                    <a:srgbClr val="000000">
                      <a:alpha val="50000"/>
                    </a:srgbClr>
                  </a:innerShdw>
                </a:effectLst>
              </a:rPr>
              <a:t>R2</a:t>
            </a:r>
            <a:endParaRPr lang="en-AE" b="1" spc="50" dirty="0">
              <a:ln w="0"/>
              <a:solidFill>
                <a:schemeClr val="bg2"/>
              </a:solidFill>
              <a:effectLst>
                <a:innerShdw blurRad="63500" dist="50800" dir="13500000">
                  <a:srgbClr val="000000">
                    <a:alpha val="50000"/>
                  </a:srgbClr>
                </a:innerShdw>
              </a:effectLst>
            </a:endParaRPr>
          </a:p>
        </p:txBody>
      </p:sp>
      <p:sp>
        <p:nvSpPr>
          <p:cNvPr id="17" name="Oval 16">
            <a:extLst>
              <a:ext uri="{FF2B5EF4-FFF2-40B4-BE49-F238E27FC236}">
                <a16:creationId xmlns:a16="http://schemas.microsoft.com/office/drawing/2014/main" id="{B700291F-6DA6-FA7D-B55C-1618FB8D4069}"/>
              </a:ext>
            </a:extLst>
          </p:cNvPr>
          <p:cNvSpPr/>
          <p:nvPr/>
        </p:nvSpPr>
        <p:spPr>
          <a:xfrm>
            <a:off x="5778892" y="1526690"/>
            <a:ext cx="817295" cy="833480"/>
          </a:xfrm>
          <a:prstGeom prst="ellipse">
            <a:avLst/>
          </a:prstGeo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spc="50" dirty="0">
                <a:ln w="0"/>
                <a:solidFill>
                  <a:schemeClr val="bg2"/>
                </a:solidFill>
                <a:effectLst>
                  <a:innerShdw blurRad="63500" dist="50800" dir="13500000">
                    <a:srgbClr val="000000">
                      <a:alpha val="50000"/>
                    </a:srgbClr>
                  </a:innerShdw>
                </a:effectLst>
              </a:rPr>
              <a:t>R3</a:t>
            </a:r>
            <a:endParaRPr lang="en-AE" dirty="0"/>
          </a:p>
        </p:txBody>
      </p:sp>
      <p:sp>
        <p:nvSpPr>
          <p:cNvPr id="18" name="Oval 17">
            <a:extLst>
              <a:ext uri="{FF2B5EF4-FFF2-40B4-BE49-F238E27FC236}">
                <a16:creationId xmlns:a16="http://schemas.microsoft.com/office/drawing/2014/main" id="{30A7980D-5280-4357-21F0-29096F08D8CC}"/>
              </a:ext>
            </a:extLst>
          </p:cNvPr>
          <p:cNvSpPr/>
          <p:nvPr/>
        </p:nvSpPr>
        <p:spPr>
          <a:xfrm>
            <a:off x="8177002" y="1526690"/>
            <a:ext cx="817295" cy="833480"/>
          </a:xfrm>
          <a:prstGeom prst="ellipse">
            <a:avLst/>
          </a:prstGeo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spc="50" dirty="0">
                <a:ln w="0"/>
                <a:solidFill>
                  <a:schemeClr val="bg2"/>
                </a:solidFill>
                <a:effectLst>
                  <a:innerShdw blurRad="63500" dist="50800" dir="13500000">
                    <a:srgbClr val="000000">
                      <a:alpha val="50000"/>
                    </a:srgbClr>
                  </a:innerShdw>
                </a:effectLst>
              </a:rPr>
              <a:t>R4</a:t>
            </a:r>
            <a:endParaRPr lang="en-AE" b="1" spc="50" dirty="0">
              <a:ln w="0"/>
              <a:solidFill>
                <a:schemeClr val="bg2"/>
              </a:solidFill>
              <a:effectLst>
                <a:innerShdw blurRad="63500" dist="50800" dir="13500000">
                  <a:srgbClr val="000000">
                    <a:alpha val="50000"/>
                  </a:srgbClr>
                </a:innerShdw>
              </a:effectLst>
            </a:endParaRPr>
          </a:p>
        </p:txBody>
      </p:sp>
      <p:sp>
        <p:nvSpPr>
          <p:cNvPr id="19" name="Oval 18">
            <a:extLst>
              <a:ext uri="{FF2B5EF4-FFF2-40B4-BE49-F238E27FC236}">
                <a16:creationId xmlns:a16="http://schemas.microsoft.com/office/drawing/2014/main" id="{288BD3D0-580C-A201-C719-3C3DDE03AF37}"/>
              </a:ext>
            </a:extLst>
          </p:cNvPr>
          <p:cNvSpPr/>
          <p:nvPr/>
        </p:nvSpPr>
        <p:spPr>
          <a:xfrm>
            <a:off x="10567517" y="1526690"/>
            <a:ext cx="817295" cy="833480"/>
          </a:xfrm>
          <a:prstGeom prst="ellipse">
            <a:avLst/>
          </a:prstGeo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spc="50" dirty="0">
                <a:ln w="0"/>
                <a:solidFill>
                  <a:schemeClr val="bg2"/>
                </a:solidFill>
                <a:effectLst>
                  <a:innerShdw blurRad="63500" dist="50800" dir="13500000">
                    <a:srgbClr val="000000">
                      <a:alpha val="50000"/>
                    </a:srgbClr>
                  </a:innerShdw>
                </a:effectLst>
              </a:rPr>
              <a:t>R5</a:t>
            </a:r>
            <a:endParaRPr lang="en-AE" b="1" spc="50" dirty="0">
              <a:ln w="0"/>
              <a:solidFill>
                <a:schemeClr val="bg2"/>
              </a:solidFill>
              <a:effectLst>
                <a:innerShdw blurRad="63500" dist="50800" dir="13500000">
                  <a:srgbClr val="000000">
                    <a:alpha val="50000"/>
                  </a:srgbClr>
                </a:innerShdw>
              </a:effectLst>
            </a:endParaRPr>
          </a:p>
        </p:txBody>
      </p:sp>
      <p:sp>
        <p:nvSpPr>
          <p:cNvPr id="20" name="Rectangle 19">
            <a:extLst>
              <a:ext uri="{FF2B5EF4-FFF2-40B4-BE49-F238E27FC236}">
                <a16:creationId xmlns:a16="http://schemas.microsoft.com/office/drawing/2014/main" id="{C5FA24C7-D8F0-E98C-3CBB-AA83E3EF504A}"/>
              </a:ext>
            </a:extLst>
          </p:cNvPr>
          <p:cNvSpPr/>
          <p:nvPr/>
        </p:nvSpPr>
        <p:spPr>
          <a:xfrm>
            <a:off x="2369101" y="350065"/>
            <a:ext cx="6712480"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PROJECT TIMELINE</a:t>
            </a:r>
          </a:p>
        </p:txBody>
      </p:sp>
    </p:spTree>
    <p:extLst>
      <p:ext uri="{BB962C8B-B14F-4D97-AF65-F5344CB8AC3E}">
        <p14:creationId xmlns:p14="http://schemas.microsoft.com/office/powerpoint/2010/main" val="2608588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2248F049-D27A-1076-90FB-195786D8228A}"/>
              </a:ext>
            </a:extLst>
          </p:cNvPr>
          <p:cNvSpPr/>
          <p:nvPr/>
        </p:nvSpPr>
        <p:spPr>
          <a:xfrm>
            <a:off x="662152" y="378372"/>
            <a:ext cx="1061545" cy="1040525"/>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spc="50" dirty="0">
                <a:ln w="0"/>
                <a:solidFill>
                  <a:schemeClr val="bg2"/>
                </a:solidFill>
                <a:effectLst>
                  <a:innerShdw blurRad="63500" dist="50800" dir="13500000">
                    <a:srgbClr val="000000">
                      <a:alpha val="50000"/>
                    </a:srgbClr>
                  </a:innerShdw>
                </a:effectLst>
              </a:rPr>
              <a:t>R1</a:t>
            </a:r>
            <a:endParaRPr lang="en-AE" b="1" spc="50" dirty="0">
              <a:ln w="0"/>
              <a:solidFill>
                <a:schemeClr val="bg2"/>
              </a:solidFill>
              <a:effectLst>
                <a:innerShdw blurRad="63500" dist="50800" dir="13500000">
                  <a:srgbClr val="000000">
                    <a:alpha val="50000"/>
                  </a:srgbClr>
                </a:innerShdw>
              </a:effectLst>
            </a:endParaRPr>
          </a:p>
        </p:txBody>
      </p:sp>
      <p:sp>
        <p:nvSpPr>
          <p:cNvPr id="50" name="Rectangle 49">
            <a:extLst>
              <a:ext uri="{FF2B5EF4-FFF2-40B4-BE49-F238E27FC236}">
                <a16:creationId xmlns:a16="http://schemas.microsoft.com/office/drawing/2014/main" id="{5720EE24-1F3F-65D6-91C9-EE307B9C4387}"/>
              </a:ext>
            </a:extLst>
          </p:cNvPr>
          <p:cNvSpPr/>
          <p:nvPr/>
        </p:nvSpPr>
        <p:spPr>
          <a:xfrm>
            <a:off x="6882611" y="495567"/>
            <a:ext cx="290977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Datasets</a:t>
            </a:r>
          </a:p>
        </p:txBody>
      </p:sp>
      <p:sp>
        <p:nvSpPr>
          <p:cNvPr id="51" name="TextBox 50">
            <a:extLst>
              <a:ext uri="{FF2B5EF4-FFF2-40B4-BE49-F238E27FC236}">
                <a16:creationId xmlns:a16="http://schemas.microsoft.com/office/drawing/2014/main" id="{2F8A89A8-5244-75E6-63C8-80478C02018C}"/>
              </a:ext>
            </a:extLst>
          </p:cNvPr>
          <p:cNvSpPr txBox="1"/>
          <p:nvPr/>
        </p:nvSpPr>
        <p:spPr>
          <a:xfrm>
            <a:off x="5109224" y="1418897"/>
            <a:ext cx="6718634" cy="369332"/>
          </a:xfrm>
          <a:prstGeom prst="rect">
            <a:avLst/>
          </a:prstGeom>
          <a:noFill/>
        </p:spPr>
        <p:txBody>
          <a:bodyPr wrap="none" rtlCol="0">
            <a:spAutoFit/>
          </a:bodyPr>
          <a:lstStyle/>
          <a:p>
            <a:r>
              <a:rPr lang="en-US" dirty="0"/>
              <a:t>TABULAR :Tabular Dataset has 2394 instances and 34 attributes</a:t>
            </a:r>
            <a:endParaRPr lang="en-AE" dirty="0"/>
          </a:p>
        </p:txBody>
      </p:sp>
      <p:pic>
        <p:nvPicPr>
          <p:cNvPr id="52" name="Picture 51">
            <a:extLst>
              <a:ext uri="{FF2B5EF4-FFF2-40B4-BE49-F238E27FC236}">
                <a16:creationId xmlns:a16="http://schemas.microsoft.com/office/drawing/2014/main" id="{E70D8019-BE07-556B-706D-9F742A5EA6F2}"/>
              </a:ext>
            </a:extLst>
          </p:cNvPr>
          <p:cNvPicPr>
            <a:picLocks noChangeAspect="1"/>
          </p:cNvPicPr>
          <p:nvPr/>
        </p:nvPicPr>
        <p:blipFill>
          <a:blip r:embed="rId2"/>
          <a:stretch>
            <a:fillRect/>
          </a:stretch>
        </p:blipFill>
        <p:spPr>
          <a:xfrm>
            <a:off x="5312647" y="1871660"/>
            <a:ext cx="6311788" cy="3624347"/>
          </a:xfrm>
          <a:prstGeom prst="rect">
            <a:avLst/>
          </a:prstGeom>
        </p:spPr>
      </p:pic>
      <p:sp>
        <p:nvSpPr>
          <p:cNvPr id="53" name="Oval 52">
            <a:extLst>
              <a:ext uri="{FF2B5EF4-FFF2-40B4-BE49-F238E27FC236}">
                <a16:creationId xmlns:a16="http://schemas.microsoft.com/office/drawing/2014/main" id="{D5D3F896-5019-81F3-E28E-D2DEF416D0CE}"/>
              </a:ext>
            </a:extLst>
          </p:cNvPr>
          <p:cNvSpPr/>
          <p:nvPr/>
        </p:nvSpPr>
        <p:spPr>
          <a:xfrm>
            <a:off x="364142" y="1418897"/>
            <a:ext cx="4304961" cy="4674406"/>
          </a:xfrm>
          <a:prstGeom prst="ellipse">
            <a:avLst/>
          </a:prstGeom>
          <a:gradFill flip="none" rotWithShape="1">
            <a:gsLst>
              <a:gs pos="0">
                <a:schemeClr val="accent4">
                  <a:lumMod val="75000"/>
                  <a:tint val="66000"/>
                  <a:satMod val="160000"/>
                </a:schemeClr>
              </a:gs>
              <a:gs pos="50000">
                <a:schemeClr val="accent4">
                  <a:lumMod val="75000"/>
                  <a:tint val="44500"/>
                  <a:satMod val="160000"/>
                </a:schemeClr>
              </a:gs>
              <a:gs pos="100000">
                <a:schemeClr val="accent4">
                  <a:lumMod val="75000"/>
                  <a:tint val="23500"/>
                  <a:satMod val="160000"/>
                </a:schemeClr>
              </a:gs>
            </a:gsLst>
            <a:lin ang="0" scaled="1"/>
            <a:tileRect/>
          </a:gra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OBJECTIVE</a:t>
            </a:r>
            <a:r>
              <a:rPr lang="en-US" sz="2000" dirty="0">
                <a:solidFill>
                  <a:schemeClr val="tx1"/>
                </a:solidFill>
              </a:rPr>
              <a:t>  </a:t>
            </a:r>
          </a:p>
          <a:p>
            <a:pPr algn="ctr"/>
            <a:r>
              <a:rPr lang="en-US" dirty="0">
                <a:solidFill>
                  <a:schemeClr val="tx1"/>
                </a:solidFill>
                <a:latin typeface="OpenSauceOne-Regular"/>
              </a:rPr>
              <a:t>This project focuses on creating a caloric estimation tool for food items using image recognition and machine learning.</a:t>
            </a:r>
            <a:endParaRPr lang="en-AE" dirty="0">
              <a:solidFill>
                <a:schemeClr val="tx1"/>
              </a:solidFill>
            </a:endParaRPr>
          </a:p>
          <a:p>
            <a:pPr algn="ctr"/>
            <a:endParaRPr lang="en-AE" dirty="0"/>
          </a:p>
        </p:txBody>
      </p:sp>
      <p:sp>
        <p:nvSpPr>
          <p:cNvPr id="54" name="TextBox 53">
            <a:extLst>
              <a:ext uri="{FF2B5EF4-FFF2-40B4-BE49-F238E27FC236}">
                <a16:creationId xmlns:a16="http://schemas.microsoft.com/office/drawing/2014/main" id="{01644786-FD77-62CB-0B3C-A009815D4A3B}"/>
              </a:ext>
            </a:extLst>
          </p:cNvPr>
          <p:cNvSpPr txBox="1"/>
          <p:nvPr/>
        </p:nvSpPr>
        <p:spPr>
          <a:xfrm>
            <a:off x="5251731" y="5723971"/>
            <a:ext cx="5551520" cy="369332"/>
          </a:xfrm>
          <a:prstGeom prst="rect">
            <a:avLst/>
          </a:prstGeom>
          <a:noFill/>
        </p:spPr>
        <p:txBody>
          <a:bodyPr wrap="none" rtlCol="0">
            <a:spAutoFit/>
          </a:bodyPr>
          <a:lstStyle/>
          <a:p>
            <a:r>
              <a:rPr lang="en-US" dirty="0"/>
              <a:t>IMAGE: Image Dataset has more than 12000 images.</a:t>
            </a:r>
            <a:endParaRPr lang="en-AE" dirty="0"/>
          </a:p>
        </p:txBody>
      </p:sp>
    </p:spTree>
    <p:extLst>
      <p:ext uri="{BB962C8B-B14F-4D97-AF65-F5344CB8AC3E}">
        <p14:creationId xmlns:p14="http://schemas.microsoft.com/office/powerpoint/2010/main" val="3643735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2F2B9B-365B-AA11-853F-03C7F573B12F}"/>
              </a:ext>
            </a:extLst>
          </p:cNvPr>
          <p:cNvSpPr/>
          <p:nvPr/>
        </p:nvSpPr>
        <p:spPr>
          <a:xfrm>
            <a:off x="1472184" y="333863"/>
            <a:ext cx="9535614" cy="769441"/>
          </a:xfrm>
          <a:prstGeom prst="rect">
            <a:avLst/>
          </a:prstGeom>
          <a:noFill/>
        </p:spPr>
        <p:txBody>
          <a:bodyPr wrap="square" lIns="91440" tIns="45720" rIns="91440" bIns="45720">
            <a:spAutoFit/>
          </a:bodyPr>
          <a:lstStyle/>
          <a:p>
            <a:pPr algn="ctr"/>
            <a:r>
              <a:rPr lang="en-US" sz="4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DATA ANALYSIS AND EXPLORATION</a:t>
            </a:r>
            <a:endParaRPr lang="en-US" sz="4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 name="Oval 3">
            <a:extLst>
              <a:ext uri="{FF2B5EF4-FFF2-40B4-BE49-F238E27FC236}">
                <a16:creationId xmlns:a16="http://schemas.microsoft.com/office/drawing/2014/main" id="{0AD4D197-E417-F5C5-E3DD-39BE38AC2261}"/>
              </a:ext>
            </a:extLst>
          </p:cNvPr>
          <p:cNvSpPr/>
          <p:nvPr/>
        </p:nvSpPr>
        <p:spPr>
          <a:xfrm>
            <a:off x="410639" y="233279"/>
            <a:ext cx="1061545" cy="1040525"/>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spc="50" dirty="0">
                <a:ln w="0"/>
                <a:solidFill>
                  <a:schemeClr val="bg2"/>
                </a:solidFill>
                <a:effectLst>
                  <a:innerShdw blurRad="63500" dist="50800" dir="13500000">
                    <a:srgbClr val="000000">
                      <a:alpha val="50000"/>
                    </a:srgbClr>
                  </a:innerShdw>
                </a:effectLst>
              </a:rPr>
              <a:t>R2</a:t>
            </a:r>
            <a:endParaRPr lang="en-AE" b="1" spc="50" dirty="0">
              <a:ln w="0"/>
              <a:solidFill>
                <a:schemeClr val="bg2"/>
              </a:solidFill>
              <a:effectLst>
                <a:innerShdw blurRad="63500" dist="50800" dir="13500000">
                  <a:srgbClr val="000000">
                    <a:alpha val="50000"/>
                  </a:srgbClr>
                </a:innerShdw>
              </a:effectLst>
            </a:endParaRPr>
          </a:p>
        </p:txBody>
      </p:sp>
      <p:pic>
        <p:nvPicPr>
          <p:cNvPr id="11" name="Picture 10" descr="Histograms of the various attributes against their frequency">
            <a:extLst>
              <a:ext uri="{FF2B5EF4-FFF2-40B4-BE49-F238E27FC236}">
                <a16:creationId xmlns:a16="http://schemas.microsoft.com/office/drawing/2014/main" id="{6C3898C5-F1AE-F2B4-01B5-46E5E64868D7}"/>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639" y="1821050"/>
            <a:ext cx="4260607" cy="3215900"/>
          </a:xfrm>
          <a:prstGeom prst="rect">
            <a:avLst/>
          </a:prstGeom>
        </p:spPr>
      </p:pic>
      <p:pic>
        <p:nvPicPr>
          <p:cNvPr id="14" name="Picture 13">
            <a:extLst>
              <a:ext uri="{FF2B5EF4-FFF2-40B4-BE49-F238E27FC236}">
                <a16:creationId xmlns:a16="http://schemas.microsoft.com/office/drawing/2014/main" id="{34B33B08-054B-42A2-2C73-23368C27D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4867" y="1735800"/>
            <a:ext cx="4486494" cy="3386400"/>
          </a:xfrm>
          <a:prstGeom prst="rect">
            <a:avLst/>
          </a:prstGeom>
        </p:spPr>
      </p:pic>
      <p:sp>
        <p:nvSpPr>
          <p:cNvPr id="15" name="Arrow: Right 14">
            <a:extLst>
              <a:ext uri="{FF2B5EF4-FFF2-40B4-BE49-F238E27FC236}">
                <a16:creationId xmlns:a16="http://schemas.microsoft.com/office/drawing/2014/main" id="{04A6A425-0D2F-BDD9-5B43-A6C9B7756812}"/>
              </a:ext>
            </a:extLst>
          </p:cNvPr>
          <p:cNvSpPr/>
          <p:nvPr/>
        </p:nvSpPr>
        <p:spPr>
          <a:xfrm>
            <a:off x="4972333" y="2555748"/>
            <a:ext cx="2247333" cy="1746504"/>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Yeo-Johnson Transformation</a:t>
            </a:r>
            <a:endParaRPr lang="en-AE" sz="1400" dirty="0">
              <a:solidFill>
                <a:schemeClr val="tx1"/>
              </a:solidFill>
            </a:endParaRPr>
          </a:p>
        </p:txBody>
      </p:sp>
      <p:sp>
        <p:nvSpPr>
          <p:cNvPr id="16" name="TextBox 15">
            <a:extLst>
              <a:ext uri="{FF2B5EF4-FFF2-40B4-BE49-F238E27FC236}">
                <a16:creationId xmlns:a16="http://schemas.microsoft.com/office/drawing/2014/main" id="{4802CDFF-DB80-3175-A3B7-9672425295AC}"/>
              </a:ext>
            </a:extLst>
          </p:cNvPr>
          <p:cNvSpPr txBox="1"/>
          <p:nvPr/>
        </p:nvSpPr>
        <p:spPr>
          <a:xfrm>
            <a:off x="933450" y="5651314"/>
            <a:ext cx="10944225" cy="830997"/>
          </a:xfrm>
          <a:prstGeom prst="rect">
            <a:avLst/>
          </a:prstGeom>
          <a:noFill/>
        </p:spPr>
        <p:txBody>
          <a:bodyPr wrap="square" rtlCol="0">
            <a:spAutoFit/>
          </a:bodyPr>
          <a:lstStyle/>
          <a:p>
            <a:r>
              <a:rPr lang="en-US" sz="1600" dirty="0"/>
              <a:t>From the first histograms, we observed that the data is skewed. </a:t>
            </a:r>
          </a:p>
          <a:p>
            <a:r>
              <a:rPr lang="en-US" sz="1600" dirty="0"/>
              <a:t>To achieve more normalization for the data, we used Yeo-Johnson Transformation which is used to stabilize variance </a:t>
            </a:r>
          </a:p>
          <a:p>
            <a:r>
              <a:rPr lang="en-US" sz="1600" dirty="0"/>
              <a:t>and make data more normally distributed</a:t>
            </a:r>
          </a:p>
        </p:txBody>
      </p:sp>
    </p:spTree>
    <p:extLst>
      <p:ext uri="{BB962C8B-B14F-4D97-AF65-F5344CB8AC3E}">
        <p14:creationId xmlns:p14="http://schemas.microsoft.com/office/powerpoint/2010/main" val="871878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7798F45-2C11-5801-43AC-5140E816FE8F}"/>
              </a:ext>
            </a:extLst>
          </p:cNvPr>
          <p:cNvSpPr/>
          <p:nvPr/>
        </p:nvSpPr>
        <p:spPr>
          <a:xfrm>
            <a:off x="2792861" y="297287"/>
            <a:ext cx="6789166"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FEATURE SELECTION</a:t>
            </a:r>
          </a:p>
        </p:txBody>
      </p:sp>
      <p:graphicFrame>
        <p:nvGraphicFramePr>
          <p:cNvPr id="3" name="Diagram 2">
            <a:extLst>
              <a:ext uri="{FF2B5EF4-FFF2-40B4-BE49-F238E27FC236}">
                <a16:creationId xmlns:a16="http://schemas.microsoft.com/office/drawing/2014/main" id="{C9355BE5-6105-F131-C3D9-3689DF5A4282}"/>
              </a:ext>
            </a:extLst>
          </p:cNvPr>
          <p:cNvGraphicFramePr/>
          <p:nvPr>
            <p:extLst>
              <p:ext uri="{D42A27DB-BD31-4B8C-83A1-F6EECF244321}">
                <p14:modId xmlns:p14="http://schemas.microsoft.com/office/powerpoint/2010/main" val="2824939962"/>
              </p:ext>
            </p:extLst>
          </p:nvPr>
        </p:nvGraphicFramePr>
        <p:xfrm>
          <a:off x="532384" y="1467505"/>
          <a:ext cx="5676392" cy="48967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A chart with numbers and symbols&#10;&#10;Description automatically generated with medium confidence">
            <a:extLst>
              <a:ext uri="{FF2B5EF4-FFF2-40B4-BE49-F238E27FC236}">
                <a16:creationId xmlns:a16="http://schemas.microsoft.com/office/drawing/2014/main" id="{85E18F7A-D069-82A2-E5E8-E2B7821B335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7888" y="1467505"/>
            <a:ext cx="5167677" cy="4649831"/>
          </a:xfrm>
          <a:prstGeom prst="rect">
            <a:avLst/>
          </a:prstGeom>
        </p:spPr>
      </p:pic>
    </p:spTree>
    <p:extLst>
      <p:ext uri="{BB962C8B-B14F-4D97-AF65-F5344CB8AC3E}">
        <p14:creationId xmlns:p14="http://schemas.microsoft.com/office/powerpoint/2010/main" val="1337961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7E16FD-07BA-3EF5-C1C3-18C03756715F}"/>
              </a:ext>
            </a:extLst>
          </p:cNvPr>
          <p:cNvSpPr>
            <a:spLocks noGrp="1"/>
          </p:cNvSpPr>
          <p:nvPr>
            <p:ph type="body" idx="1"/>
          </p:nvPr>
        </p:nvSpPr>
        <p:spPr>
          <a:xfrm>
            <a:off x="1282205" y="1047196"/>
            <a:ext cx="6268174" cy="576262"/>
          </a:xfrm>
        </p:spPr>
        <p:txBody>
          <a:bodyPr/>
          <a:lstStyle/>
          <a:p>
            <a:r>
              <a:rPr lang="en-US" sz="1600" b="1" dirty="0"/>
              <a:t>K-means clustering </a:t>
            </a:r>
            <a:r>
              <a:rPr lang="en-US" sz="1600" dirty="0"/>
              <a:t>is a method to group data into *K* clusters by assigning points to the nearest cluster center and updating the centers until the groups stabilize.</a:t>
            </a:r>
            <a:endParaRPr lang="en-AE" sz="1600" dirty="0"/>
          </a:p>
        </p:txBody>
      </p:sp>
      <p:pic>
        <p:nvPicPr>
          <p:cNvPr id="8" name="Content Placeholder 7" descr="A graph of a function&#10;&#10;Description automatically generated with medium confidence">
            <a:extLst>
              <a:ext uri="{FF2B5EF4-FFF2-40B4-BE49-F238E27FC236}">
                <a16:creationId xmlns:a16="http://schemas.microsoft.com/office/drawing/2014/main" id="{7BDBDE63-135C-DB50-89D7-896ABED13D9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20659" y="1643388"/>
            <a:ext cx="2343921" cy="1863554"/>
          </a:xfrm>
        </p:spPr>
      </p:pic>
      <p:sp>
        <p:nvSpPr>
          <p:cNvPr id="5" name="Text Placeholder 4">
            <a:extLst>
              <a:ext uri="{FF2B5EF4-FFF2-40B4-BE49-F238E27FC236}">
                <a16:creationId xmlns:a16="http://schemas.microsoft.com/office/drawing/2014/main" id="{B8A960C2-5333-4204-6B2A-BB44BB34069B}"/>
              </a:ext>
            </a:extLst>
          </p:cNvPr>
          <p:cNvSpPr>
            <a:spLocks noGrp="1"/>
          </p:cNvSpPr>
          <p:nvPr>
            <p:ph type="body" sz="quarter" idx="3"/>
          </p:nvPr>
        </p:nvSpPr>
        <p:spPr>
          <a:xfrm>
            <a:off x="8356320" y="657749"/>
            <a:ext cx="3433825" cy="576262"/>
          </a:xfrm>
        </p:spPr>
        <p:txBody>
          <a:bodyPr/>
          <a:lstStyle/>
          <a:p>
            <a:r>
              <a:rPr lang="en-US" dirty="0"/>
              <a:t>Hierarchical Clustering</a:t>
            </a:r>
            <a:endParaRPr lang="en-AE" dirty="0"/>
          </a:p>
        </p:txBody>
      </p:sp>
      <p:pic>
        <p:nvPicPr>
          <p:cNvPr id="10" name="Content Placeholder 9" descr="A graph of a function&#10;&#10;Description automatically generated with medium confidence">
            <a:extLst>
              <a:ext uri="{FF2B5EF4-FFF2-40B4-BE49-F238E27FC236}">
                <a16:creationId xmlns:a16="http://schemas.microsoft.com/office/drawing/2014/main" id="{6BD8016F-11E2-A634-14A0-2750454B2C4D}"/>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2564580" y="1623458"/>
            <a:ext cx="2413571" cy="1894151"/>
          </a:xfrm>
        </p:spPr>
      </p:pic>
      <p:pic>
        <p:nvPicPr>
          <p:cNvPr id="12" name="Picture 11" descr="A graph of a number of colored dots&#10;&#10;Description automatically generated">
            <a:extLst>
              <a:ext uri="{FF2B5EF4-FFF2-40B4-BE49-F238E27FC236}">
                <a16:creationId xmlns:a16="http://schemas.microsoft.com/office/drawing/2014/main" id="{741A4E74-616E-7409-1159-1A3A298CC7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8151" y="1572332"/>
            <a:ext cx="2413572" cy="1918930"/>
          </a:xfrm>
          <a:prstGeom prst="rect">
            <a:avLst/>
          </a:prstGeom>
        </p:spPr>
      </p:pic>
      <p:sp>
        <p:nvSpPr>
          <p:cNvPr id="13" name="TextBox 12">
            <a:extLst>
              <a:ext uri="{FF2B5EF4-FFF2-40B4-BE49-F238E27FC236}">
                <a16:creationId xmlns:a16="http://schemas.microsoft.com/office/drawing/2014/main" id="{0FECE8FB-0D3A-5F3E-DC2C-60D189D39C4E}"/>
              </a:ext>
            </a:extLst>
          </p:cNvPr>
          <p:cNvSpPr txBox="1"/>
          <p:nvPr/>
        </p:nvSpPr>
        <p:spPr>
          <a:xfrm>
            <a:off x="687423" y="3737663"/>
            <a:ext cx="6367210" cy="523220"/>
          </a:xfrm>
          <a:prstGeom prst="rect">
            <a:avLst/>
          </a:prstGeom>
          <a:noFill/>
        </p:spPr>
        <p:txBody>
          <a:bodyPr wrap="square" rtlCol="0">
            <a:spAutoFit/>
          </a:bodyPr>
          <a:lstStyle/>
          <a:p>
            <a:r>
              <a:rPr lang="en-US" sz="1400" dirty="0"/>
              <a:t>To determine the optimal number of clusters (k) in k-means clustering, two commonly used methods are elbow method and silhouette method.</a:t>
            </a:r>
            <a:endParaRPr lang="en-AE" sz="1400" dirty="0"/>
          </a:p>
        </p:txBody>
      </p:sp>
      <p:pic>
        <p:nvPicPr>
          <p:cNvPr id="15" name="Picture 14" descr="A graph with a black arrow and blue dotted line&#10;&#10;Description automatically generated">
            <a:extLst>
              <a:ext uri="{FF2B5EF4-FFF2-40B4-BE49-F238E27FC236}">
                <a16:creationId xmlns:a16="http://schemas.microsoft.com/office/drawing/2014/main" id="{26AE1EEE-CAEF-5A63-2AA5-E193D4CC7A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061" y="4593583"/>
            <a:ext cx="3607023" cy="1863554"/>
          </a:xfrm>
          <a:prstGeom prst="rect">
            <a:avLst/>
          </a:prstGeom>
        </p:spPr>
      </p:pic>
      <p:pic>
        <p:nvPicPr>
          <p:cNvPr id="17" name="Picture 16" descr="A graph with a line&#10;&#10;Description automatically generated">
            <a:extLst>
              <a:ext uri="{FF2B5EF4-FFF2-40B4-BE49-F238E27FC236}">
                <a16:creationId xmlns:a16="http://schemas.microsoft.com/office/drawing/2014/main" id="{932A49F6-C088-3079-E47E-135F6C6A21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22745" y="4287230"/>
            <a:ext cx="3101965" cy="2439566"/>
          </a:xfrm>
          <a:prstGeom prst="rect">
            <a:avLst/>
          </a:prstGeom>
        </p:spPr>
      </p:pic>
      <p:pic>
        <p:nvPicPr>
          <p:cNvPr id="19" name="Picture 18" descr="A diagram of a diagram&#10;&#10;Description automatically generated with medium confidence">
            <a:extLst>
              <a:ext uri="{FF2B5EF4-FFF2-40B4-BE49-F238E27FC236}">
                <a16:creationId xmlns:a16="http://schemas.microsoft.com/office/drawing/2014/main" id="{4533CB28-EA2E-4DF5-5F14-DAC8265CFC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81474" y="1275362"/>
            <a:ext cx="4099201" cy="2859244"/>
          </a:xfrm>
          <a:prstGeom prst="rect">
            <a:avLst/>
          </a:prstGeom>
        </p:spPr>
      </p:pic>
      <p:cxnSp>
        <p:nvCxnSpPr>
          <p:cNvPr id="6" name="Straight Connector 5">
            <a:extLst>
              <a:ext uri="{FF2B5EF4-FFF2-40B4-BE49-F238E27FC236}">
                <a16:creationId xmlns:a16="http://schemas.microsoft.com/office/drawing/2014/main" id="{3218FEE0-838A-2156-2F2C-DEA1DDF89B0D}"/>
              </a:ext>
            </a:extLst>
          </p:cNvPr>
          <p:cNvCxnSpPr/>
          <p:nvPr/>
        </p:nvCxnSpPr>
        <p:spPr>
          <a:xfrm>
            <a:off x="7644384" y="1275362"/>
            <a:ext cx="0" cy="5244310"/>
          </a:xfrm>
          <a:prstGeom prst="line">
            <a:avLst/>
          </a:prstGeom>
        </p:spPr>
        <p:style>
          <a:lnRef idx="3">
            <a:schemeClr val="accent6"/>
          </a:lnRef>
          <a:fillRef idx="0">
            <a:schemeClr val="accent6"/>
          </a:fillRef>
          <a:effectRef idx="2">
            <a:schemeClr val="accent6"/>
          </a:effectRef>
          <a:fontRef idx="minor">
            <a:schemeClr val="tx1"/>
          </a:fontRef>
        </p:style>
      </p:cxnSp>
      <p:sp>
        <p:nvSpPr>
          <p:cNvPr id="4" name="Oval 3">
            <a:extLst>
              <a:ext uri="{FF2B5EF4-FFF2-40B4-BE49-F238E27FC236}">
                <a16:creationId xmlns:a16="http://schemas.microsoft.com/office/drawing/2014/main" id="{6B03DB4A-41D0-FD84-61DE-7D0B124F668E}"/>
              </a:ext>
            </a:extLst>
          </p:cNvPr>
          <p:cNvSpPr/>
          <p:nvPr/>
        </p:nvSpPr>
        <p:spPr>
          <a:xfrm>
            <a:off x="220659" y="132707"/>
            <a:ext cx="1061545" cy="1040525"/>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spc="50" dirty="0">
                <a:ln w="0"/>
                <a:solidFill>
                  <a:schemeClr val="bg2"/>
                </a:solidFill>
                <a:effectLst>
                  <a:innerShdw blurRad="63500" dist="50800" dir="13500000">
                    <a:srgbClr val="000000">
                      <a:alpha val="50000"/>
                    </a:srgbClr>
                  </a:innerShdw>
                </a:effectLst>
              </a:rPr>
              <a:t>R3</a:t>
            </a:r>
            <a:endParaRPr lang="en-AE" b="1" spc="50" dirty="0">
              <a:ln w="0"/>
              <a:solidFill>
                <a:schemeClr val="bg2"/>
              </a:solidFill>
              <a:effectLst>
                <a:innerShdw blurRad="63500" dist="50800" dir="13500000">
                  <a:srgbClr val="000000">
                    <a:alpha val="50000"/>
                  </a:srgbClr>
                </a:innerShdw>
              </a:effectLst>
            </a:endParaRPr>
          </a:p>
        </p:txBody>
      </p:sp>
      <p:sp>
        <p:nvSpPr>
          <p:cNvPr id="7" name="TextBox 6">
            <a:extLst>
              <a:ext uri="{FF2B5EF4-FFF2-40B4-BE49-F238E27FC236}">
                <a16:creationId xmlns:a16="http://schemas.microsoft.com/office/drawing/2014/main" id="{C61F5408-80C9-D3FB-7A31-60874D989EE0}"/>
              </a:ext>
            </a:extLst>
          </p:cNvPr>
          <p:cNvSpPr txBox="1"/>
          <p:nvPr/>
        </p:nvSpPr>
        <p:spPr>
          <a:xfrm>
            <a:off x="1618989" y="4593583"/>
            <a:ext cx="1718775" cy="307777"/>
          </a:xfrm>
          <a:prstGeom prst="rect">
            <a:avLst/>
          </a:prstGeom>
          <a:noFill/>
        </p:spPr>
        <p:txBody>
          <a:bodyPr wrap="square" rtlCol="0">
            <a:spAutoFit/>
          </a:bodyPr>
          <a:lstStyle/>
          <a:p>
            <a:r>
              <a:rPr lang="en-US" sz="1400" dirty="0"/>
              <a:t>Elbow Method</a:t>
            </a:r>
            <a:endParaRPr lang="en-AE" sz="1400" dirty="0"/>
          </a:p>
        </p:txBody>
      </p:sp>
      <p:sp>
        <p:nvSpPr>
          <p:cNvPr id="9" name="TextBox 8">
            <a:extLst>
              <a:ext uri="{FF2B5EF4-FFF2-40B4-BE49-F238E27FC236}">
                <a16:creationId xmlns:a16="http://schemas.microsoft.com/office/drawing/2014/main" id="{8BAAD90B-7BAE-3FA1-A86F-0D244AEA1CFC}"/>
              </a:ext>
            </a:extLst>
          </p:cNvPr>
          <p:cNvSpPr txBox="1"/>
          <p:nvPr/>
        </p:nvSpPr>
        <p:spPr>
          <a:xfrm>
            <a:off x="8234136" y="4175957"/>
            <a:ext cx="3766513" cy="2554545"/>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effectLst/>
                <a:latin typeface="system-ui"/>
              </a:rPr>
              <a:t>Hierarchical clustering is a general family of clustering algorithms that build nested clusters by merging or splitting them successively.</a:t>
            </a:r>
          </a:p>
          <a:p>
            <a:pPr marL="285750" indent="-285750">
              <a:buFont typeface="Arial" panose="020B0604020202020204" pitchFamily="34" charset="0"/>
              <a:buChar char="•"/>
            </a:pPr>
            <a:r>
              <a:rPr lang="en-US" sz="1600" b="0" i="0" dirty="0">
                <a:effectLst/>
                <a:latin typeface="system-ui"/>
              </a:rPr>
              <a:t>The largest distance at which clusters are merged (about 130 on the vertical axis).</a:t>
            </a:r>
          </a:p>
          <a:p>
            <a:pPr marL="285750" indent="-285750">
              <a:buFont typeface="Arial" panose="020B0604020202020204" pitchFamily="34" charset="0"/>
              <a:buChar char="•"/>
            </a:pPr>
            <a:r>
              <a:rPr lang="en-US" sz="1600" b="0" i="0" dirty="0">
                <a:effectLst/>
                <a:latin typeface="system-ui"/>
              </a:rPr>
              <a:t>the entire dataset into two main clusters represented by orange and green </a:t>
            </a:r>
            <a:r>
              <a:rPr lang="en-US" sz="1600" b="0" i="0" dirty="0" err="1">
                <a:effectLst/>
                <a:latin typeface="system-ui"/>
              </a:rPr>
              <a:t>colour</a:t>
            </a:r>
            <a:r>
              <a:rPr lang="en-US" sz="1600" b="0" i="0" dirty="0">
                <a:effectLst/>
                <a:latin typeface="system-ui"/>
              </a:rPr>
              <a:t>.</a:t>
            </a:r>
            <a:endParaRPr lang="en-AE" sz="1600" dirty="0"/>
          </a:p>
        </p:txBody>
      </p:sp>
      <p:sp>
        <p:nvSpPr>
          <p:cNvPr id="11" name="Rectangle 10">
            <a:extLst>
              <a:ext uri="{FF2B5EF4-FFF2-40B4-BE49-F238E27FC236}">
                <a16:creationId xmlns:a16="http://schemas.microsoft.com/office/drawing/2014/main" id="{DB00AD9A-961D-3075-C3D2-8E13B5B55B9A}"/>
              </a:ext>
            </a:extLst>
          </p:cNvPr>
          <p:cNvSpPr/>
          <p:nvPr/>
        </p:nvSpPr>
        <p:spPr>
          <a:xfrm>
            <a:off x="3686456" y="19332"/>
            <a:ext cx="4174541"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CLUSTERING</a:t>
            </a:r>
            <a:endParaRPr lang="en-AE" sz="5400" b="1" cap="none" spc="0" dirty="0">
              <a:ln/>
              <a:solidFill>
                <a:schemeClr val="accent4"/>
              </a:solidFill>
              <a:effectLst/>
            </a:endParaRPr>
          </a:p>
        </p:txBody>
      </p:sp>
    </p:spTree>
    <p:extLst>
      <p:ext uri="{BB962C8B-B14F-4D97-AF65-F5344CB8AC3E}">
        <p14:creationId xmlns:p14="http://schemas.microsoft.com/office/powerpoint/2010/main" val="217090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4CFD83-B4B1-D9A2-09D6-62C257356F4A}"/>
              </a:ext>
            </a:extLst>
          </p:cNvPr>
          <p:cNvSpPr/>
          <p:nvPr/>
        </p:nvSpPr>
        <p:spPr>
          <a:xfrm>
            <a:off x="1020734" y="251186"/>
            <a:ext cx="10494992" cy="1446550"/>
          </a:xfrm>
          <a:prstGeom prst="rect">
            <a:avLst/>
          </a:prstGeom>
          <a:noFill/>
        </p:spPr>
        <p:txBody>
          <a:bodyPr wrap="square" lIns="91440" tIns="45720" rIns="91440" bIns="45720">
            <a:spAutoFit/>
          </a:bodyPr>
          <a:lstStyle/>
          <a:p>
            <a:pPr algn="ctr"/>
            <a:r>
              <a:rPr lang="en-US" sz="4400" b="1" cap="none" spc="50" dirty="0">
                <a:ln w="9525" cmpd="sng">
                  <a:solidFill>
                    <a:schemeClr val="accent1"/>
                  </a:solidFill>
                  <a:prstDash val="solid"/>
                </a:ln>
                <a:solidFill>
                  <a:srgbClr val="70AD47">
                    <a:tint val="1000"/>
                  </a:srgbClr>
                </a:solidFill>
                <a:effectLst>
                  <a:glow rad="38100">
                    <a:schemeClr val="accent1">
                      <a:alpha val="40000"/>
                    </a:schemeClr>
                  </a:glow>
                </a:effectLst>
              </a:rPr>
              <a:t>BASELINE TRAINING AND EVALUATION EXPERIMENTS</a:t>
            </a:r>
          </a:p>
        </p:txBody>
      </p:sp>
      <p:sp>
        <p:nvSpPr>
          <p:cNvPr id="7" name="Rectangle 6">
            <a:extLst>
              <a:ext uri="{FF2B5EF4-FFF2-40B4-BE49-F238E27FC236}">
                <a16:creationId xmlns:a16="http://schemas.microsoft.com/office/drawing/2014/main" id="{8F52DC5F-6AC1-5691-93F1-AFE73B1E6429}"/>
              </a:ext>
            </a:extLst>
          </p:cNvPr>
          <p:cNvSpPr/>
          <p:nvPr/>
        </p:nvSpPr>
        <p:spPr>
          <a:xfrm>
            <a:off x="676274" y="1697736"/>
            <a:ext cx="1649522" cy="387705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MACHINE LEARNING ALGORITHMS USED</a:t>
            </a:r>
            <a:endParaRPr lang="en-AE" dirty="0">
              <a:ln w="0"/>
              <a:solidFill>
                <a:schemeClr val="tx1"/>
              </a:solidFill>
              <a:effectLst>
                <a:outerShdw blurRad="38100" dist="19050" dir="2700000" algn="tl" rotWithShape="0">
                  <a:schemeClr val="dk1">
                    <a:alpha val="40000"/>
                  </a:schemeClr>
                </a:outerShdw>
              </a:effectLst>
            </a:endParaRPr>
          </a:p>
        </p:txBody>
      </p:sp>
      <p:sp>
        <p:nvSpPr>
          <p:cNvPr id="8" name="Arrow: Pentagon 7">
            <a:extLst>
              <a:ext uri="{FF2B5EF4-FFF2-40B4-BE49-F238E27FC236}">
                <a16:creationId xmlns:a16="http://schemas.microsoft.com/office/drawing/2014/main" id="{F21DE7E2-7D3C-3C27-FD9F-D8663381F7C9}"/>
              </a:ext>
            </a:extLst>
          </p:cNvPr>
          <p:cNvSpPr/>
          <p:nvPr/>
        </p:nvSpPr>
        <p:spPr>
          <a:xfrm>
            <a:off x="2325796" y="1917192"/>
            <a:ext cx="3218688" cy="896112"/>
          </a:xfrm>
          <a:prstGeom prst="homePlate">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LINEAR REGRESSION</a:t>
            </a:r>
            <a:endParaRPr lang="en-AE" dirty="0"/>
          </a:p>
        </p:txBody>
      </p:sp>
      <p:sp>
        <p:nvSpPr>
          <p:cNvPr id="9" name="Arrow: Pentagon 8">
            <a:extLst>
              <a:ext uri="{FF2B5EF4-FFF2-40B4-BE49-F238E27FC236}">
                <a16:creationId xmlns:a16="http://schemas.microsoft.com/office/drawing/2014/main" id="{8945C376-A910-47C2-3CE8-F5E1235D2D71}"/>
              </a:ext>
            </a:extLst>
          </p:cNvPr>
          <p:cNvSpPr/>
          <p:nvPr/>
        </p:nvSpPr>
        <p:spPr>
          <a:xfrm>
            <a:off x="2325796" y="3061716"/>
            <a:ext cx="3218688" cy="896112"/>
          </a:xfrm>
          <a:prstGeom prst="homePlate">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RANDOM FOREST REGRESSOR</a:t>
            </a:r>
            <a:endParaRPr lang="en-AE" dirty="0"/>
          </a:p>
        </p:txBody>
      </p:sp>
      <p:sp>
        <p:nvSpPr>
          <p:cNvPr id="10" name="Arrow: Pentagon 9">
            <a:extLst>
              <a:ext uri="{FF2B5EF4-FFF2-40B4-BE49-F238E27FC236}">
                <a16:creationId xmlns:a16="http://schemas.microsoft.com/office/drawing/2014/main" id="{8C1D842B-7A0E-4AC2-6F21-B47DC1A5A2AF}"/>
              </a:ext>
            </a:extLst>
          </p:cNvPr>
          <p:cNvSpPr/>
          <p:nvPr/>
        </p:nvSpPr>
        <p:spPr>
          <a:xfrm>
            <a:off x="2325796" y="4206240"/>
            <a:ext cx="3218688" cy="896112"/>
          </a:xfrm>
          <a:prstGeom prst="homePlate">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DECISION TREE REGRESSOR</a:t>
            </a:r>
            <a:endParaRPr lang="en-AE" dirty="0"/>
          </a:p>
        </p:txBody>
      </p:sp>
      <p:pic>
        <p:nvPicPr>
          <p:cNvPr id="5" name="Picture 4">
            <a:extLst>
              <a:ext uri="{FF2B5EF4-FFF2-40B4-BE49-F238E27FC236}">
                <a16:creationId xmlns:a16="http://schemas.microsoft.com/office/drawing/2014/main" id="{45A4254D-C2BA-EABC-BC72-A4BFEECAB101}"/>
              </a:ext>
            </a:extLst>
          </p:cNvPr>
          <p:cNvPicPr>
            <a:picLocks noChangeAspect="1"/>
          </p:cNvPicPr>
          <p:nvPr/>
        </p:nvPicPr>
        <p:blipFill>
          <a:blip r:embed="rId2"/>
          <a:stretch>
            <a:fillRect/>
          </a:stretch>
        </p:blipFill>
        <p:spPr>
          <a:xfrm>
            <a:off x="6268230" y="2344047"/>
            <a:ext cx="4731430" cy="2289977"/>
          </a:xfrm>
          <a:prstGeom prst="rect">
            <a:avLst/>
          </a:prstGeom>
        </p:spPr>
      </p:pic>
      <p:sp>
        <p:nvSpPr>
          <p:cNvPr id="6" name="TextBox 5">
            <a:extLst>
              <a:ext uri="{FF2B5EF4-FFF2-40B4-BE49-F238E27FC236}">
                <a16:creationId xmlns:a16="http://schemas.microsoft.com/office/drawing/2014/main" id="{4FB891AD-A1CD-7506-3204-A6B52876A03A}"/>
              </a:ext>
            </a:extLst>
          </p:cNvPr>
          <p:cNvSpPr txBox="1"/>
          <p:nvPr/>
        </p:nvSpPr>
        <p:spPr>
          <a:xfrm>
            <a:off x="6736083" y="4601043"/>
            <a:ext cx="4323000" cy="369332"/>
          </a:xfrm>
          <a:prstGeom prst="rect">
            <a:avLst/>
          </a:prstGeom>
          <a:noFill/>
        </p:spPr>
        <p:txBody>
          <a:bodyPr wrap="square" rtlCol="0">
            <a:spAutoFit/>
          </a:bodyPr>
          <a:lstStyle/>
          <a:p>
            <a:pPr algn="ctr"/>
            <a:r>
              <a:rPr lang="en-US" b="1" i="0" dirty="0">
                <a:effectLst/>
                <a:latin typeface="system-ui"/>
              </a:rPr>
              <a:t>R² score against test size</a:t>
            </a:r>
          </a:p>
        </p:txBody>
      </p:sp>
      <p:sp>
        <p:nvSpPr>
          <p:cNvPr id="13" name="TextBox 12">
            <a:extLst>
              <a:ext uri="{FF2B5EF4-FFF2-40B4-BE49-F238E27FC236}">
                <a16:creationId xmlns:a16="http://schemas.microsoft.com/office/drawing/2014/main" id="{102F68E7-1160-FEE1-2280-3A1EE0DABCF7}"/>
              </a:ext>
            </a:extLst>
          </p:cNvPr>
          <p:cNvSpPr txBox="1"/>
          <p:nvPr/>
        </p:nvSpPr>
        <p:spPr>
          <a:xfrm>
            <a:off x="6341618" y="6294881"/>
            <a:ext cx="5291898" cy="369332"/>
          </a:xfrm>
          <a:prstGeom prst="rect">
            <a:avLst/>
          </a:prstGeom>
          <a:noFill/>
        </p:spPr>
        <p:txBody>
          <a:bodyPr wrap="none" rtlCol="0">
            <a:spAutoFit/>
          </a:bodyPr>
          <a:lstStyle/>
          <a:p>
            <a:r>
              <a:rPr lang="en-US" b="1" dirty="0">
                <a:latin typeface="system-ui"/>
              </a:rPr>
              <a:t>T</a:t>
            </a:r>
            <a:r>
              <a:rPr lang="en-US" b="1" i="0" dirty="0">
                <a:effectLst/>
                <a:latin typeface="system-ui"/>
              </a:rPr>
              <a:t>able with highest and lowest R² score for the models</a:t>
            </a:r>
          </a:p>
        </p:txBody>
      </p:sp>
      <p:sp>
        <p:nvSpPr>
          <p:cNvPr id="14" name="Oval 13">
            <a:extLst>
              <a:ext uri="{FF2B5EF4-FFF2-40B4-BE49-F238E27FC236}">
                <a16:creationId xmlns:a16="http://schemas.microsoft.com/office/drawing/2014/main" id="{B88C6AB9-C7EE-D12A-987B-878F6E56A8BC}"/>
              </a:ext>
            </a:extLst>
          </p:cNvPr>
          <p:cNvSpPr/>
          <p:nvPr/>
        </p:nvSpPr>
        <p:spPr>
          <a:xfrm>
            <a:off x="145501" y="251186"/>
            <a:ext cx="1061545" cy="1040525"/>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spc="50" dirty="0">
                <a:ln w="0"/>
                <a:solidFill>
                  <a:schemeClr val="bg2"/>
                </a:solidFill>
                <a:effectLst>
                  <a:innerShdw blurRad="63500" dist="50800" dir="13500000">
                    <a:srgbClr val="000000">
                      <a:alpha val="50000"/>
                    </a:srgbClr>
                  </a:innerShdw>
                </a:effectLst>
              </a:rPr>
              <a:t>R4</a:t>
            </a:r>
            <a:endParaRPr lang="en-AE" b="1" spc="50" dirty="0">
              <a:ln w="0"/>
              <a:solidFill>
                <a:schemeClr val="bg2"/>
              </a:solidFill>
              <a:effectLst>
                <a:innerShdw blurRad="63500" dist="50800" dir="13500000">
                  <a:srgbClr val="000000">
                    <a:alpha val="50000"/>
                  </a:srgbClr>
                </a:innerShdw>
              </a:effectLst>
            </a:endParaRPr>
          </a:p>
        </p:txBody>
      </p:sp>
      <p:pic>
        <p:nvPicPr>
          <p:cNvPr id="3" name="Picture 2">
            <a:extLst>
              <a:ext uri="{FF2B5EF4-FFF2-40B4-BE49-F238E27FC236}">
                <a16:creationId xmlns:a16="http://schemas.microsoft.com/office/drawing/2014/main" id="{79FE96A6-0B80-CB7B-F2E5-3AA547F29257}"/>
              </a:ext>
            </a:extLst>
          </p:cNvPr>
          <p:cNvPicPr>
            <a:picLocks noChangeAspect="1"/>
          </p:cNvPicPr>
          <p:nvPr/>
        </p:nvPicPr>
        <p:blipFill>
          <a:blip r:embed="rId3"/>
          <a:stretch>
            <a:fillRect/>
          </a:stretch>
        </p:blipFill>
        <p:spPr>
          <a:xfrm>
            <a:off x="4633801" y="5503817"/>
            <a:ext cx="7470748" cy="822987"/>
          </a:xfrm>
          <a:prstGeom prst="rect">
            <a:avLst/>
          </a:prstGeom>
        </p:spPr>
      </p:pic>
    </p:spTree>
    <p:extLst>
      <p:ext uri="{BB962C8B-B14F-4D97-AF65-F5344CB8AC3E}">
        <p14:creationId xmlns:p14="http://schemas.microsoft.com/office/powerpoint/2010/main" val="336214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3EE805-D549-D30E-C399-0F92B61086EF}"/>
              </a:ext>
            </a:extLst>
          </p:cNvPr>
          <p:cNvSpPr/>
          <p:nvPr/>
        </p:nvSpPr>
        <p:spPr>
          <a:xfrm>
            <a:off x="3099815" y="370439"/>
            <a:ext cx="5965017" cy="830997"/>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800" b="1" cap="none" spc="0" dirty="0">
                <a:ln/>
                <a:solidFill>
                  <a:schemeClr val="accent3"/>
                </a:solidFill>
                <a:effectLst/>
              </a:rPr>
              <a:t>NEURAL NETWORKS</a:t>
            </a:r>
          </a:p>
        </p:txBody>
      </p:sp>
      <p:sp>
        <p:nvSpPr>
          <p:cNvPr id="5" name="Oval 4">
            <a:extLst>
              <a:ext uri="{FF2B5EF4-FFF2-40B4-BE49-F238E27FC236}">
                <a16:creationId xmlns:a16="http://schemas.microsoft.com/office/drawing/2014/main" id="{1D528314-9AD4-F72F-FB73-DE4B53A42F5A}"/>
              </a:ext>
            </a:extLst>
          </p:cNvPr>
          <p:cNvSpPr/>
          <p:nvPr/>
        </p:nvSpPr>
        <p:spPr>
          <a:xfrm>
            <a:off x="145501" y="251186"/>
            <a:ext cx="1061545" cy="1040525"/>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spc="50" dirty="0">
                <a:ln w="0"/>
                <a:solidFill>
                  <a:schemeClr val="bg2"/>
                </a:solidFill>
                <a:effectLst>
                  <a:innerShdw blurRad="63500" dist="50800" dir="13500000">
                    <a:srgbClr val="000000">
                      <a:alpha val="50000"/>
                    </a:srgbClr>
                  </a:innerShdw>
                </a:effectLst>
              </a:rPr>
              <a:t>R5</a:t>
            </a:r>
            <a:endParaRPr lang="en-AE" b="1" spc="50" dirty="0">
              <a:ln w="0"/>
              <a:solidFill>
                <a:schemeClr val="bg2"/>
              </a:solidFill>
              <a:effectLst>
                <a:innerShdw blurRad="63500" dist="50800" dir="13500000">
                  <a:srgbClr val="000000">
                    <a:alpha val="50000"/>
                  </a:srgbClr>
                </a:innerShdw>
              </a:effectLst>
            </a:endParaRPr>
          </a:p>
        </p:txBody>
      </p:sp>
      <p:sp>
        <p:nvSpPr>
          <p:cNvPr id="6" name="TextBox 5">
            <a:extLst>
              <a:ext uri="{FF2B5EF4-FFF2-40B4-BE49-F238E27FC236}">
                <a16:creationId xmlns:a16="http://schemas.microsoft.com/office/drawing/2014/main" id="{6BF8DF78-3C4D-4690-0CFE-90A2DBC245A2}"/>
              </a:ext>
            </a:extLst>
          </p:cNvPr>
          <p:cNvSpPr txBox="1"/>
          <p:nvPr/>
        </p:nvSpPr>
        <p:spPr>
          <a:xfrm>
            <a:off x="1408176" y="1201436"/>
            <a:ext cx="9512091" cy="646331"/>
          </a:xfrm>
          <a:prstGeom prst="rect">
            <a:avLst/>
          </a:prstGeom>
          <a:noFill/>
        </p:spPr>
        <p:txBody>
          <a:bodyPr wrap="none" rtlCol="0">
            <a:spAutoFit/>
          </a:bodyPr>
          <a:lstStyle/>
          <a:p>
            <a:r>
              <a:rPr lang="en-US" b="0" i="0" dirty="0">
                <a:effectLst/>
                <a:latin typeface="system-ui"/>
              </a:rPr>
              <a:t>Neural Networks are computational models that mimic the complex functions of the human brain.</a:t>
            </a:r>
          </a:p>
          <a:p>
            <a:r>
              <a:rPr lang="en-US" b="0" i="0" dirty="0">
                <a:effectLst/>
                <a:latin typeface="system-ui"/>
              </a:rPr>
              <a:t> The neural networks consist of interconnected nodes or neurons that process and learn from data. </a:t>
            </a:r>
            <a:endParaRPr lang="en-AE" dirty="0"/>
          </a:p>
        </p:txBody>
      </p:sp>
      <p:sp>
        <p:nvSpPr>
          <p:cNvPr id="7" name="Rectangle: Rounded Corners 6">
            <a:extLst>
              <a:ext uri="{FF2B5EF4-FFF2-40B4-BE49-F238E27FC236}">
                <a16:creationId xmlns:a16="http://schemas.microsoft.com/office/drawing/2014/main" id="{C18275DD-9F46-C89A-93F4-939FC79ABBE0}"/>
              </a:ext>
            </a:extLst>
          </p:cNvPr>
          <p:cNvSpPr/>
          <p:nvPr/>
        </p:nvSpPr>
        <p:spPr>
          <a:xfrm>
            <a:off x="676272" y="1924384"/>
            <a:ext cx="4197479" cy="646331"/>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50000"/>
                  </a:schemeClr>
                </a:solidFill>
              </a:rPr>
              <a:t>MULTI LAYER PERCEPTRON</a:t>
            </a:r>
            <a:endParaRPr lang="en-AE" dirty="0">
              <a:solidFill>
                <a:schemeClr val="accent1">
                  <a:lumMod val="50000"/>
                </a:schemeClr>
              </a:solidFill>
            </a:endParaRPr>
          </a:p>
        </p:txBody>
      </p:sp>
      <p:sp>
        <p:nvSpPr>
          <p:cNvPr id="8" name="TextBox 7">
            <a:extLst>
              <a:ext uri="{FF2B5EF4-FFF2-40B4-BE49-F238E27FC236}">
                <a16:creationId xmlns:a16="http://schemas.microsoft.com/office/drawing/2014/main" id="{1D231A38-6ECB-B3B9-1D54-C52449013767}"/>
              </a:ext>
            </a:extLst>
          </p:cNvPr>
          <p:cNvSpPr txBox="1"/>
          <p:nvPr/>
        </p:nvSpPr>
        <p:spPr>
          <a:xfrm>
            <a:off x="676272" y="2880360"/>
            <a:ext cx="4115184" cy="2862322"/>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latin typeface="system-ui"/>
              </a:rPr>
              <a:t>A Multi-Layer Perceptron consists of fully connected dense layers that transform input data from one dimension to another. </a:t>
            </a:r>
          </a:p>
          <a:p>
            <a:pPr marL="285750" indent="-285750">
              <a:buFont typeface="Arial" panose="020B0604020202020204" pitchFamily="34" charset="0"/>
              <a:buChar char="•"/>
            </a:pPr>
            <a:r>
              <a:rPr lang="en-US" b="0" i="0" dirty="0">
                <a:effectLst/>
                <a:latin typeface="system-ui"/>
              </a:rPr>
              <a:t>It is called “multi-layer” because it contains an input layer, one or more hidden layers, and an output layer. </a:t>
            </a:r>
          </a:p>
          <a:p>
            <a:pPr marL="285750" indent="-285750">
              <a:buFont typeface="Arial" panose="020B0604020202020204" pitchFamily="34" charset="0"/>
              <a:buChar char="•"/>
            </a:pPr>
            <a:r>
              <a:rPr lang="en-US" b="0" i="0" dirty="0">
                <a:effectLst/>
                <a:latin typeface="system-ui"/>
              </a:rPr>
              <a:t>MLPs aren't ideal for image data due to their inability to capture spatial relationships in images.</a:t>
            </a:r>
            <a:endParaRPr lang="en-AE" dirty="0"/>
          </a:p>
        </p:txBody>
      </p:sp>
      <p:pic>
        <p:nvPicPr>
          <p:cNvPr id="10" name="Picture 9" descr="A screenshot of a graph&#10;&#10;Description automatically generated">
            <a:extLst>
              <a:ext uri="{FF2B5EF4-FFF2-40B4-BE49-F238E27FC236}">
                <a16:creationId xmlns:a16="http://schemas.microsoft.com/office/drawing/2014/main" id="{863E1A73-6315-848D-8501-BEC943A2B0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4882" y="1847767"/>
            <a:ext cx="6046516" cy="4127851"/>
          </a:xfrm>
          <a:prstGeom prst="rect">
            <a:avLst/>
          </a:prstGeom>
        </p:spPr>
      </p:pic>
      <p:sp>
        <p:nvSpPr>
          <p:cNvPr id="11" name="TextBox 10">
            <a:extLst>
              <a:ext uri="{FF2B5EF4-FFF2-40B4-BE49-F238E27FC236}">
                <a16:creationId xmlns:a16="http://schemas.microsoft.com/office/drawing/2014/main" id="{D41A375D-0CD0-AE34-B7A7-CF785408A261}"/>
              </a:ext>
            </a:extLst>
          </p:cNvPr>
          <p:cNvSpPr txBox="1"/>
          <p:nvPr/>
        </p:nvSpPr>
        <p:spPr>
          <a:xfrm>
            <a:off x="5394960" y="5975618"/>
            <a:ext cx="3300984" cy="307777"/>
          </a:xfrm>
          <a:prstGeom prst="rect">
            <a:avLst/>
          </a:prstGeom>
          <a:noFill/>
        </p:spPr>
        <p:txBody>
          <a:bodyPr wrap="square" rtlCol="0">
            <a:spAutoFit/>
          </a:bodyPr>
          <a:lstStyle/>
          <a:p>
            <a:r>
              <a:rPr lang="en-US" sz="1400" dirty="0"/>
              <a:t>Validation Accuracy:0.0171358622</a:t>
            </a:r>
            <a:endParaRPr lang="en-AE" sz="1400" dirty="0"/>
          </a:p>
        </p:txBody>
      </p:sp>
    </p:spTree>
    <p:extLst>
      <p:ext uri="{BB962C8B-B14F-4D97-AF65-F5344CB8AC3E}">
        <p14:creationId xmlns:p14="http://schemas.microsoft.com/office/powerpoint/2010/main" val="198397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622F7B8E-1561-E687-0CD4-5117C543D787}"/>
              </a:ext>
            </a:extLst>
          </p:cNvPr>
          <p:cNvSpPr/>
          <p:nvPr/>
        </p:nvSpPr>
        <p:spPr>
          <a:xfrm>
            <a:off x="777240" y="402336"/>
            <a:ext cx="4041648" cy="59436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50000"/>
                  </a:schemeClr>
                </a:solidFill>
              </a:rPr>
              <a:t>CONVOLUTIONAL NEURAL NETWORK</a:t>
            </a:r>
            <a:endParaRPr lang="en-AE" dirty="0">
              <a:solidFill>
                <a:schemeClr val="accent1">
                  <a:lumMod val="50000"/>
                </a:schemeClr>
              </a:solidFill>
            </a:endParaRPr>
          </a:p>
        </p:txBody>
      </p:sp>
      <p:sp>
        <p:nvSpPr>
          <p:cNvPr id="4" name="TextBox 3">
            <a:extLst>
              <a:ext uri="{FF2B5EF4-FFF2-40B4-BE49-F238E27FC236}">
                <a16:creationId xmlns:a16="http://schemas.microsoft.com/office/drawing/2014/main" id="{680BD489-825A-CD70-B09D-11468D215A3A}"/>
              </a:ext>
            </a:extLst>
          </p:cNvPr>
          <p:cNvSpPr txBox="1"/>
          <p:nvPr/>
        </p:nvSpPr>
        <p:spPr>
          <a:xfrm>
            <a:off x="859536" y="1472184"/>
            <a:ext cx="10716768" cy="923330"/>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latin typeface="system-ui"/>
              </a:rPr>
              <a:t>Convolutional Neural Network (CNN) is the extended version of artificial neural networks (ANN) which is predominantly used to extract the feature from the grid-like matrix dataset.</a:t>
            </a:r>
          </a:p>
          <a:p>
            <a:pPr marL="285750" indent="-285750">
              <a:buFont typeface="Arial" panose="020B0604020202020204" pitchFamily="34" charset="0"/>
              <a:buChar char="•"/>
            </a:pPr>
            <a:r>
              <a:rPr lang="en-US" dirty="0">
                <a:latin typeface="system-ui"/>
              </a:rPr>
              <a:t>Widely used for image processing.</a:t>
            </a:r>
            <a:endParaRPr lang="en-AE" dirty="0"/>
          </a:p>
        </p:txBody>
      </p:sp>
      <p:sp>
        <p:nvSpPr>
          <p:cNvPr id="5" name="TextBox 4">
            <a:extLst>
              <a:ext uri="{FF2B5EF4-FFF2-40B4-BE49-F238E27FC236}">
                <a16:creationId xmlns:a16="http://schemas.microsoft.com/office/drawing/2014/main" id="{713A8CAB-00D0-3819-4791-0FE30FFD89CE}"/>
              </a:ext>
            </a:extLst>
          </p:cNvPr>
          <p:cNvSpPr txBox="1"/>
          <p:nvPr/>
        </p:nvSpPr>
        <p:spPr>
          <a:xfrm>
            <a:off x="702905" y="2393301"/>
            <a:ext cx="3922776" cy="1169551"/>
          </a:xfrm>
          <a:prstGeom prst="rect">
            <a:avLst/>
          </a:prstGeom>
          <a:solidFill>
            <a:schemeClr val="accent2">
              <a:lumMod val="20000"/>
              <a:lumOff val="80000"/>
            </a:schemeClr>
          </a:solidFill>
        </p:spPr>
        <p:txBody>
          <a:bodyPr wrap="square" rtlCol="0">
            <a:spAutoFit/>
          </a:bodyPr>
          <a:lstStyle/>
          <a:p>
            <a:pPr marL="285750" indent="-285750">
              <a:buFont typeface="Arial" panose="020B0604020202020204" pitchFamily="34" charset="0"/>
              <a:buChar char="•"/>
            </a:pPr>
            <a:r>
              <a:rPr lang="en-US" sz="1400" b="0" i="0" dirty="0">
                <a:effectLst/>
                <a:latin typeface="system-ui"/>
              </a:rPr>
              <a:t>A CNN with 3 convolutional layers (128, 64, 32 filters), max-pooling, dropout for regularization, and a fully connected layer for classification. </a:t>
            </a:r>
          </a:p>
          <a:p>
            <a:pPr marL="285750" indent="-285750">
              <a:buFont typeface="Arial" panose="020B0604020202020204" pitchFamily="34" charset="0"/>
              <a:buChar char="•"/>
            </a:pPr>
            <a:r>
              <a:rPr lang="en-US" sz="1400" b="0" i="0" dirty="0">
                <a:effectLst/>
                <a:latin typeface="system-ui"/>
              </a:rPr>
              <a:t>The final </a:t>
            </a:r>
            <a:r>
              <a:rPr lang="en-US" sz="1400" b="0" i="0" dirty="0" err="1">
                <a:effectLst/>
                <a:latin typeface="system-ui"/>
              </a:rPr>
              <a:t>softmax</a:t>
            </a:r>
            <a:r>
              <a:rPr lang="en-US" sz="1400" b="0" i="0" dirty="0">
                <a:effectLst/>
                <a:latin typeface="system-ui"/>
              </a:rPr>
              <a:t> layer outputs probabilities for the </a:t>
            </a:r>
            <a:r>
              <a:rPr lang="en-US" sz="1400" b="0" i="0" dirty="0" err="1">
                <a:effectLst/>
                <a:latin typeface="system-ui"/>
              </a:rPr>
              <a:t>len</a:t>
            </a:r>
            <a:r>
              <a:rPr lang="en-US" sz="1400" b="0" i="0" dirty="0">
                <a:effectLst/>
                <a:latin typeface="system-ui"/>
              </a:rPr>
              <a:t>(</a:t>
            </a:r>
            <a:r>
              <a:rPr lang="en-US" sz="1400" b="0" i="0" dirty="0" err="1">
                <a:effectLst/>
                <a:latin typeface="system-ui"/>
              </a:rPr>
              <a:t>class_names</a:t>
            </a:r>
            <a:r>
              <a:rPr lang="en-US" sz="1400" b="0" i="0" dirty="0">
                <a:effectLst/>
                <a:latin typeface="system-ui"/>
              </a:rPr>
              <a:t>) classes.</a:t>
            </a:r>
            <a:endParaRPr lang="en-AE" sz="1400" dirty="0"/>
          </a:p>
        </p:txBody>
      </p:sp>
      <p:pic>
        <p:nvPicPr>
          <p:cNvPr id="9" name="Picture 8" descr="A graph of a training and vendetta&#10;&#10;Description automatically generated with medium confidence">
            <a:extLst>
              <a:ext uri="{FF2B5EF4-FFF2-40B4-BE49-F238E27FC236}">
                <a16:creationId xmlns:a16="http://schemas.microsoft.com/office/drawing/2014/main" id="{295FC364-725F-991A-2B43-BC89951980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662" y="3792119"/>
            <a:ext cx="3573508" cy="2461750"/>
          </a:xfrm>
          <a:prstGeom prst="rect">
            <a:avLst/>
          </a:prstGeom>
        </p:spPr>
      </p:pic>
      <p:pic>
        <p:nvPicPr>
          <p:cNvPr id="12" name="Picture 11">
            <a:extLst>
              <a:ext uri="{FF2B5EF4-FFF2-40B4-BE49-F238E27FC236}">
                <a16:creationId xmlns:a16="http://schemas.microsoft.com/office/drawing/2014/main" id="{A7A33B1C-2B86-E5E3-0568-F8BAEEE7D5DB}"/>
              </a:ext>
            </a:extLst>
          </p:cNvPr>
          <p:cNvPicPr>
            <a:picLocks noChangeAspect="1"/>
          </p:cNvPicPr>
          <p:nvPr/>
        </p:nvPicPr>
        <p:blipFill>
          <a:blip r:embed="rId3"/>
          <a:stretch>
            <a:fillRect/>
          </a:stretch>
        </p:blipFill>
        <p:spPr>
          <a:xfrm>
            <a:off x="4625681" y="2596896"/>
            <a:ext cx="2940640" cy="3858768"/>
          </a:xfrm>
          <a:prstGeom prst="rect">
            <a:avLst/>
          </a:prstGeom>
        </p:spPr>
      </p:pic>
      <p:pic>
        <p:nvPicPr>
          <p:cNvPr id="13" name="Picture 12">
            <a:extLst>
              <a:ext uri="{FF2B5EF4-FFF2-40B4-BE49-F238E27FC236}">
                <a16:creationId xmlns:a16="http://schemas.microsoft.com/office/drawing/2014/main" id="{29BFEFF9-E607-BA6E-6638-9250056AAD6C}"/>
              </a:ext>
            </a:extLst>
          </p:cNvPr>
          <p:cNvPicPr>
            <a:picLocks noChangeAspect="1"/>
          </p:cNvPicPr>
          <p:nvPr/>
        </p:nvPicPr>
        <p:blipFill>
          <a:blip r:embed="rId4"/>
          <a:stretch>
            <a:fillRect/>
          </a:stretch>
        </p:blipFill>
        <p:spPr>
          <a:xfrm>
            <a:off x="7973721" y="2448880"/>
            <a:ext cx="4026824" cy="4151590"/>
          </a:xfrm>
          <a:prstGeom prst="rect">
            <a:avLst/>
          </a:prstGeom>
        </p:spPr>
      </p:pic>
    </p:spTree>
    <p:extLst>
      <p:ext uri="{BB962C8B-B14F-4D97-AF65-F5344CB8AC3E}">
        <p14:creationId xmlns:p14="http://schemas.microsoft.com/office/powerpoint/2010/main" val="839672422"/>
      </p:ext>
    </p:extLst>
  </p:cSld>
  <p:clrMapOvr>
    <a:masterClrMapping/>
  </p:clrMapOvr>
</p:sld>
</file>

<file path=ppt/theme/theme1.xml><?xml version="1.0" encoding="utf-8"?>
<a:theme xmlns:a="http://schemas.openxmlformats.org/drawingml/2006/main" name="Facet">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402</TotalTime>
  <Words>662</Words>
  <Application>Microsoft Macintosh PowerPoint</Application>
  <PresentationFormat>Widescreen</PresentationFormat>
  <Paragraphs>86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OpenSauceOne-Regular</vt:lpstr>
      <vt:lpstr>system-ui</vt:lpstr>
      <vt:lpstr>Trebuchet MS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rukhsana shajahan</dc:creator>
  <cp:lastModifiedBy>Jain, Yashica</cp:lastModifiedBy>
  <cp:revision>12</cp:revision>
  <dcterms:created xsi:type="dcterms:W3CDTF">2024-11-27T13:01:49Z</dcterms:created>
  <dcterms:modified xsi:type="dcterms:W3CDTF">2024-11-28T14:13:49Z</dcterms:modified>
</cp:coreProperties>
</file>

<file path=docProps/thumbnail.jpeg>
</file>